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97" r:id="rId3"/>
    <p:sldId id="298" r:id="rId4"/>
    <p:sldId id="299" r:id="rId5"/>
    <p:sldId id="300" r:id="rId6"/>
    <p:sldId id="301" r:id="rId7"/>
    <p:sldId id="302" r:id="rId8"/>
    <p:sldId id="296" r:id="rId9"/>
    <p:sldId id="303" r:id="rId10"/>
    <p:sldId id="304" r:id="rId11"/>
    <p:sldId id="305" r:id="rId12"/>
    <p:sldId id="306" r:id="rId13"/>
    <p:sldId id="307" r:id="rId14"/>
    <p:sldId id="308" r:id="rId15"/>
    <p:sldId id="309" r:id="rId16"/>
    <p:sldId id="286" r:id="rId17"/>
    <p:sldId id="287" r:id="rId18"/>
    <p:sldId id="288" r:id="rId19"/>
    <p:sldId id="289" r:id="rId20"/>
    <p:sldId id="310" r:id="rId21"/>
    <p:sldId id="290" r:id="rId22"/>
    <p:sldId id="311" r:id="rId23"/>
    <p:sldId id="291" r:id="rId24"/>
    <p:sldId id="292" r:id="rId25"/>
    <p:sldId id="294" r:id="rId26"/>
    <p:sldId id="295" r:id="rId27"/>
    <p:sldId id="257" r:id="rId28"/>
    <p:sldId id="315" r:id="rId29"/>
    <p:sldId id="258" r:id="rId30"/>
    <p:sldId id="316" r:id="rId31"/>
    <p:sldId id="317" r:id="rId32"/>
    <p:sldId id="259" r:id="rId33"/>
    <p:sldId id="318" r:id="rId34"/>
    <p:sldId id="260" r:id="rId35"/>
    <p:sldId id="319" r:id="rId36"/>
    <p:sldId id="261" r:id="rId37"/>
    <p:sldId id="320" r:id="rId38"/>
    <p:sldId id="262" r:id="rId39"/>
    <p:sldId id="321" r:id="rId40"/>
    <p:sldId id="263" r:id="rId41"/>
    <p:sldId id="264" r:id="rId42"/>
    <p:sldId id="322" r:id="rId43"/>
    <p:sldId id="323" r:id="rId44"/>
    <p:sldId id="265" r:id="rId45"/>
    <p:sldId id="266" r:id="rId46"/>
    <p:sldId id="267" r:id="rId47"/>
    <p:sldId id="268" r:id="rId48"/>
    <p:sldId id="324" r:id="rId49"/>
    <p:sldId id="269" r:id="rId50"/>
    <p:sldId id="270" r:id="rId51"/>
    <p:sldId id="271" r:id="rId52"/>
    <p:sldId id="325" r:id="rId53"/>
    <p:sldId id="326" r:id="rId54"/>
    <p:sldId id="331" r:id="rId55"/>
    <p:sldId id="272" r:id="rId56"/>
    <p:sldId id="332" r:id="rId57"/>
    <p:sldId id="276" r:id="rId58"/>
    <p:sldId id="275" r:id="rId59"/>
    <p:sldId id="273" r:id="rId60"/>
    <p:sldId id="333" r:id="rId61"/>
    <p:sldId id="274" r:id="rId62"/>
    <p:sldId id="334" r:id="rId63"/>
    <p:sldId id="277" r:id="rId64"/>
    <p:sldId id="335" r:id="rId65"/>
    <p:sldId id="336" r:id="rId66"/>
    <p:sldId id="337" r:id="rId67"/>
    <p:sldId id="278" r:id="rId68"/>
    <p:sldId id="339" r:id="rId69"/>
    <p:sldId id="338" r:id="rId70"/>
    <p:sldId id="340" r:id="rId71"/>
    <p:sldId id="341" r:id="rId72"/>
    <p:sldId id="327" r:id="rId73"/>
    <p:sldId id="279" r:id="rId74"/>
    <p:sldId id="328" r:id="rId75"/>
    <p:sldId id="329" r:id="rId76"/>
    <p:sldId id="342" r:id="rId77"/>
    <p:sldId id="343" r:id="rId78"/>
    <p:sldId id="344" r:id="rId79"/>
    <p:sldId id="346" r:id="rId80"/>
    <p:sldId id="345" r:id="rId81"/>
    <p:sldId id="347" r:id="rId82"/>
    <p:sldId id="348" r:id="rId83"/>
    <p:sldId id="349" r:id="rId84"/>
    <p:sldId id="350" r:id="rId85"/>
    <p:sldId id="351" r:id="rId86"/>
    <p:sldId id="284" r:id="rId87"/>
    <p:sldId id="285" r:id="rId88"/>
    <p:sldId id="352" r:id="rId89"/>
    <p:sldId id="353" r:id="rId9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0" d="100"/>
          <a:sy n="60" d="100"/>
        </p:scale>
        <p:origin x="1388" y="4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viewProps" Target="viewProp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media/image1.jpeg>
</file>

<file path=ppt/media/image2.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4CED547-C9C6-4481-8E37-B65321A7E26D}"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CD097-25AD-42D8-9099-8CADC8C192CE}" type="slidenum">
              <a:rPr lang="en-US" smtClean="0"/>
              <a:t>‹#›</a:t>
            </a:fld>
            <a:endParaRPr lang="en-US"/>
          </a:p>
        </p:txBody>
      </p:sp>
    </p:spTree>
    <p:extLst>
      <p:ext uri="{BB962C8B-B14F-4D97-AF65-F5344CB8AC3E}">
        <p14:creationId xmlns:p14="http://schemas.microsoft.com/office/powerpoint/2010/main" val="21016315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442" y="685800"/>
            <a:ext cx="662096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4CED547-C9C6-4481-8E37-B65321A7E26D}" type="datetimeFigureOut">
              <a:rPr lang="en-US" smtClean="0"/>
              <a:t>1/27/2023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5CD097-25AD-42D8-9099-8CADC8C192CE}" type="slidenum">
              <a:rPr lang="en-US" smtClean="0"/>
              <a:t>‹#›</a:t>
            </a:fld>
            <a:endParaRPr lang="en-US"/>
          </a:p>
        </p:txBody>
      </p:sp>
    </p:spTree>
    <p:extLst>
      <p:ext uri="{BB962C8B-B14F-4D97-AF65-F5344CB8AC3E}">
        <p14:creationId xmlns:p14="http://schemas.microsoft.com/office/powerpoint/2010/main" val="11440159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4CED547-C9C6-4481-8E37-B65321A7E26D}"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CD097-25AD-42D8-9099-8CADC8C192CE}" type="slidenum">
              <a:rPr lang="en-US" smtClean="0"/>
              <a:t>‹#›</a:t>
            </a:fld>
            <a:endParaRPr lang="en-US"/>
          </a:p>
        </p:txBody>
      </p:sp>
    </p:spTree>
    <p:extLst>
      <p:ext uri="{BB962C8B-B14F-4D97-AF65-F5344CB8AC3E}">
        <p14:creationId xmlns:p14="http://schemas.microsoft.com/office/powerpoint/2010/main" val="37847708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409" y="1447800"/>
            <a:ext cx="6001049"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448177" y="3771174"/>
            <a:ext cx="546115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4CED547-C9C6-4481-8E37-B65321A7E26D}"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CD097-25AD-42D8-9099-8CADC8C192CE}" type="slidenum">
              <a:rPr lang="en-US" smtClean="0"/>
              <a:t>‹#›</a:t>
            </a:fld>
            <a:endParaRPr lang="en-US"/>
          </a:p>
        </p:txBody>
      </p:sp>
      <p:sp>
        <p:nvSpPr>
          <p:cNvPr id="12" name="TextBox 11"/>
          <p:cNvSpPr txBox="1"/>
          <p:nvPr/>
        </p:nvSpPr>
        <p:spPr>
          <a:xfrm>
            <a:off x="673897" y="971253"/>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
        <p:nvSpPr>
          <p:cNvPr id="15" name="TextBox 14"/>
          <p:cNvSpPr txBox="1"/>
          <p:nvPr/>
        </p:nvSpPr>
        <p:spPr>
          <a:xfrm>
            <a:off x="6999690" y="2613787"/>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Tree>
    <p:extLst>
      <p:ext uri="{BB962C8B-B14F-4D97-AF65-F5344CB8AC3E}">
        <p14:creationId xmlns:p14="http://schemas.microsoft.com/office/powerpoint/2010/main" val="39790270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441" y="3124201"/>
            <a:ext cx="662096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CED547-C9C6-4481-8E37-B65321A7E26D}"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CD097-25AD-42D8-9099-8CADC8C192CE}" type="slidenum">
              <a:rPr lang="en-US" smtClean="0"/>
              <a:t>‹#›</a:t>
            </a:fld>
            <a:endParaRPr lang="en-US"/>
          </a:p>
        </p:txBody>
      </p:sp>
    </p:spTree>
    <p:extLst>
      <p:ext uri="{BB962C8B-B14F-4D97-AF65-F5344CB8AC3E}">
        <p14:creationId xmlns:p14="http://schemas.microsoft.com/office/powerpoint/2010/main" val="16427055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4CED547-C9C6-4481-8E37-B65321A7E26D}" type="datetimeFigureOut">
              <a:rPr lang="en-US" smtClean="0"/>
              <a:t>1/27/2023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CD097-25AD-42D8-9099-8CADC8C192CE}" type="slidenum">
              <a:rPr lang="en-US" smtClean="0"/>
              <a:t>‹#›</a:t>
            </a:fld>
            <a:endParaRPr lang="en-US"/>
          </a:p>
        </p:txBody>
      </p:sp>
    </p:spTree>
    <p:extLst>
      <p:ext uri="{BB962C8B-B14F-4D97-AF65-F5344CB8AC3E}">
        <p14:creationId xmlns:p14="http://schemas.microsoft.com/office/powerpoint/2010/main" val="18874816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4CED547-C9C6-4481-8E37-B65321A7E26D}" type="datetimeFigureOut">
              <a:rPr lang="en-US" smtClean="0"/>
              <a:t>1/27/2023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CD097-25AD-42D8-9099-8CADC8C192CE}" type="slidenum">
              <a:rPr lang="en-US" smtClean="0"/>
              <a:t>‹#›</a:t>
            </a:fld>
            <a:endParaRPr lang="en-US"/>
          </a:p>
        </p:txBody>
      </p:sp>
    </p:spTree>
    <p:extLst>
      <p:ext uri="{BB962C8B-B14F-4D97-AF65-F5344CB8AC3E}">
        <p14:creationId xmlns:p14="http://schemas.microsoft.com/office/powerpoint/2010/main" val="26402680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CED547-C9C6-4481-8E37-B65321A7E26D}"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CD097-25AD-42D8-9099-8CADC8C192CE}" type="slidenum">
              <a:rPr lang="en-US" smtClean="0"/>
              <a:t>‹#›</a:t>
            </a:fld>
            <a:endParaRPr lang="en-US"/>
          </a:p>
        </p:txBody>
      </p:sp>
    </p:spTree>
    <p:extLst>
      <p:ext uri="{BB962C8B-B14F-4D97-AF65-F5344CB8AC3E}">
        <p14:creationId xmlns:p14="http://schemas.microsoft.com/office/powerpoint/2010/main" val="29307840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CED547-C9C6-4481-8E37-B65321A7E26D}"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CD097-25AD-42D8-9099-8CADC8C192CE}" type="slidenum">
              <a:rPr lang="en-US" smtClean="0"/>
              <a:t>‹#›</a:t>
            </a:fld>
            <a:endParaRPr lang="en-US"/>
          </a:p>
        </p:txBody>
      </p:sp>
    </p:spTree>
    <p:extLst>
      <p:ext uri="{BB962C8B-B14F-4D97-AF65-F5344CB8AC3E}">
        <p14:creationId xmlns:p14="http://schemas.microsoft.com/office/powerpoint/2010/main" val="1675118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74CED547-C9C6-4481-8E37-B65321A7E26D}"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CD097-25AD-42D8-9099-8CADC8C192CE}" type="slidenum">
              <a:rPr lang="en-US" smtClean="0"/>
              <a:t>‹#›</a:t>
            </a:fld>
            <a:endParaRPr lang="en-US"/>
          </a:p>
        </p:txBody>
      </p:sp>
    </p:spTree>
    <p:extLst>
      <p:ext uri="{BB962C8B-B14F-4D97-AF65-F5344CB8AC3E}">
        <p14:creationId xmlns:p14="http://schemas.microsoft.com/office/powerpoint/2010/main" val="3087367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CED547-C9C6-4481-8E37-B65321A7E26D}"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CD097-25AD-42D8-9099-8CADC8C192CE}" type="slidenum">
              <a:rPr lang="en-US" smtClean="0"/>
              <a:t>‹#›</a:t>
            </a:fld>
            <a:endParaRPr lang="en-US"/>
          </a:p>
        </p:txBody>
      </p:sp>
    </p:spTree>
    <p:extLst>
      <p:ext uri="{BB962C8B-B14F-4D97-AF65-F5344CB8AC3E}">
        <p14:creationId xmlns:p14="http://schemas.microsoft.com/office/powerpoint/2010/main" val="17104462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4CED547-C9C6-4481-8E37-B65321A7E26D}" type="datetimeFigureOut">
              <a:rPr lang="en-US" smtClean="0"/>
              <a:t>1/27/2023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5CD097-25AD-42D8-9099-8CADC8C192CE}" type="slidenum">
              <a:rPr lang="en-US" smtClean="0"/>
              <a:t>‹#›</a:t>
            </a:fld>
            <a:endParaRPr lang="en-US"/>
          </a:p>
        </p:txBody>
      </p:sp>
    </p:spTree>
    <p:extLst>
      <p:ext uri="{BB962C8B-B14F-4D97-AF65-F5344CB8AC3E}">
        <p14:creationId xmlns:p14="http://schemas.microsoft.com/office/powerpoint/2010/main" val="20085489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4CED547-C9C6-4481-8E37-B65321A7E26D}" type="datetimeFigureOut">
              <a:rPr lang="en-US" smtClean="0"/>
              <a:t>1/27/2023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75CD097-25AD-42D8-9099-8CADC8C192CE}" type="slidenum">
              <a:rPr lang="en-US" smtClean="0"/>
              <a:t>‹#›</a:t>
            </a:fld>
            <a:endParaRPr lang="en-US"/>
          </a:p>
        </p:txBody>
      </p:sp>
    </p:spTree>
    <p:extLst>
      <p:ext uri="{BB962C8B-B14F-4D97-AF65-F5344CB8AC3E}">
        <p14:creationId xmlns:p14="http://schemas.microsoft.com/office/powerpoint/2010/main" val="10718312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74CED547-C9C6-4481-8E37-B65321A7E26D}" type="datetimeFigureOut">
              <a:rPr lang="en-US" smtClean="0"/>
              <a:t>1/27/2023</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475CD097-25AD-42D8-9099-8CADC8C192CE}" type="slidenum">
              <a:rPr lang="en-US" smtClean="0"/>
              <a:t>‹#›</a:t>
            </a:fld>
            <a:endParaRPr lang="en-US"/>
          </a:p>
        </p:txBody>
      </p:sp>
    </p:spTree>
    <p:extLst>
      <p:ext uri="{BB962C8B-B14F-4D97-AF65-F5344CB8AC3E}">
        <p14:creationId xmlns:p14="http://schemas.microsoft.com/office/powerpoint/2010/main" val="40841300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4CED547-C9C6-4481-8E37-B65321A7E26D}" type="datetimeFigureOut">
              <a:rPr lang="en-US" smtClean="0"/>
              <a:t>1/27/2023</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475CD097-25AD-42D8-9099-8CADC8C192CE}" type="slidenum">
              <a:rPr lang="en-US" smtClean="0"/>
              <a:t>‹#›</a:t>
            </a:fld>
            <a:endParaRPr lang="en-US"/>
          </a:p>
        </p:txBody>
      </p:sp>
    </p:spTree>
    <p:extLst>
      <p:ext uri="{BB962C8B-B14F-4D97-AF65-F5344CB8AC3E}">
        <p14:creationId xmlns:p14="http://schemas.microsoft.com/office/powerpoint/2010/main" val="8160339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6441" y="3129281"/>
            <a:ext cx="25514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74CED547-C9C6-4481-8E37-B65321A7E26D}" type="datetimeFigureOut">
              <a:rPr lang="en-US" smtClean="0"/>
              <a:t>1/27/2023</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475CD097-25AD-42D8-9099-8CADC8C192CE}" type="slidenum">
              <a:rPr lang="en-US" smtClean="0"/>
              <a:t>‹#›</a:t>
            </a:fld>
            <a:endParaRPr lang="en-US"/>
          </a:p>
        </p:txBody>
      </p:sp>
    </p:spTree>
    <p:extLst>
      <p:ext uri="{BB962C8B-B14F-4D97-AF65-F5344CB8AC3E}">
        <p14:creationId xmlns:p14="http://schemas.microsoft.com/office/powerpoint/2010/main" val="18575785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4CED547-C9C6-4481-8E37-B65321A7E26D}" type="datetimeFigureOut">
              <a:rPr lang="en-US" smtClean="0"/>
              <a:t>1/27/2023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5CD097-25AD-42D8-9099-8CADC8C192CE}" type="slidenum">
              <a:rPr lang="en-US" smtClean="0"/>
              <a:t>‹#›</a:t>
            </a:fld>
            <a:endParaRPr lang="en-US"/>
          </a:p>
        </p:txBody>
      </p:sp>
    </p:spTree>
    <p:extLst>
      <p:ext uri="{BB962C8B-B14F-4D97-AF65-F5344CB8AC3E}">
        <p14:creationId xmlns:p14="http://schemas.microsoft.com/office/powerpoint/2010/main" val="25420897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29943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bg2">
                  <a:lumMod val="60000"/>
                  <a:lumOff val="40000"/>
                  <a:alpha val="14000"/>
                </a:schemeClr>
              </a:gs>
              <a:gs pos="73000">
                <a:schemeClr val="bg2">
                  <a:lumMod val="60000"/>
                  <a:lumOff val="40000"/>
                  <a:alpha val="0"/>
                </a:schemeClr>
              </a:gs>
              <a:gs pos="36000">
                <a:schemeClr val="bg2">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bg2">
                  <a:lumMod val="60000"/>
                  <a:lumOff val="40000"/>
                  <a:alpha val="9000"/>
                </a:schemeClr>
              </a:gs>
              <a:gs pos="66000">
                <a:schemeClr val="bg2">
                  <a:lumMod val="60000"/>
                  <a:lumOff val="40000"/>
                  <a:alpha val="0"/>
                </a:schemeClr>
              </a:gs>
              <a:gs pos="36000">
                <a:schemeClr val="bg2">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bg2">
                  <a:lumMod val="60000"/>
                  <a:lumOff val="40000"/>
                  <a:alpha val="11000"/>
                </a:schemeClr>
              </a:gs>
              <a:gs pos="75000">
                <a:schemeClr val="bg2">
                  <a:lumMod val="60000"/>
                  <a:lumOff val="40000"/>
                  <a:alpha val="0"/>
                </a:schemeClr>
              </a:gs>
              <a:gs pos="36000">
                <a:schemeClr val="bg2">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bg2">
                  <a:lumMod val="60000"/>
                  <a:lumOff val="40000"/>
                  <a:alpha val="8000"/>
                </a:schemeClr>
              </a:gs>
              <a:gs pos="72000">
                <a:schemeClr val="bg2">
                  <a:lumMod val="60000"/>
                  <a:lumOff val="40000"/>
                  <a:alpha val="0"/>
                </a:schemeClr>
              </a:gs>
              <a:gs pos="36000">
                <a:schemeClr val="bg2">
                  <a:lumMod val="60000"/>
                  <a:lumOff val="4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7494989"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74CED547-C9C6-4481-8E37-B65321A7E26D}" type="datetimeFigureOut">
              <a:rPr lang="en-US" smtClean="0"/>
              <a:t>1/27/2023</a:t>
            </a:fld>
            <a:endParaRPr lang="en-US"/>
          </a:p>
        </p:txBody>
      </p:sp>
      <p:sp>
        <p:nvSpPr>
          <p:cNvPr id="5" name="Footer Placeholder 4"/>
          <p:cNvSpPr>
            <a:spLocks noGrp="1"/>
          </p:cNvSpPr>
          <p:nvPr>
            <p:ph type="ftr" sz="quarter" idx="3"/>
          </p:nvPr>
        </p:nvSpPr>
        <p:spPr>
          <a:xfrm rot="5400000">
            <a:off x="6233335"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7766431" y="295736"/>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fld id="{475CD097-25AD-42D8-9099-8CADC8C192CE}" type="slidenum">
              <a:rPr lang="en-US" smtClean="0"/>
              <a:t>‹#›</a:t>
            </a:fld>
            <a:endParaRPr lang="en-US"/>
          </a:p>
        </p:txBody>
      </p:sp>
    </p:spTree>
    <p:extLst>
      <p:ext uri="{BB962C8B-B14F-4D97-AF65-F5344CB8AC3E}">
        <p14:creationId xmlns:p14="http://schemas.microsoft.com/office/powerpoint/2010/main" val="216052952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7" rtl="0" eaLnBrk="1" latinLnBrk="0" hangingPunct="1">
        <a:defRPr sz="1800" kern="1200">
          <a:solidFill>
            <a:schemeClr val="tx1"/>
          </a:solidFill>
          <a:latin typeface="+mn-lt"/>
          <a:ea typeface="+mn-ea"/>
          <a:cs typeface="+mn-cs"/>
        </a:defRPr>
      </a:lvl1pPr>
      <a:lvl2pPr marL="457207" algn="l" defTabSz="457207" rtl="0" eaLnBrk="1" latinLnBrk="0" hangingPunct="1">
        <a:defRPr sz="1800" kern="1200">
          <a:solidFill>
            <a:schemeClr val="tx1"/>
          </a:solidFill>
          <a:latin typeface="+mn-lt"/>
          <a:ea typeface="+mn-ea"/>
          <a:cs typeface="+mn-cs"/>
        </a:defRPr>
      </a:lvl2pPr>
      <a:lvl3pPr marL="914415" algn="l" defTabSz="457207" rtl="0" eaLnBrk="1" latinLnBrk="0" hangingPunct="1">
        <a:defRPr sz="1800" kern="1200">
          <a:solidFill>
            <a:schemeClr val="tx1"/>
          </a:solidFill>
          <a:latin typeface="+mn-lt"/>
          <a:ea typeface="+mn-ea"/>
          <a:cs typeface="+mn-cs"/>
        </a:defRPr>
      </a:lvl3pPr>
      <a:lvl4pPr marL="1371622" algn="l" defTabSz="457207" rtl="0" eaLnBrk="1" latinLnBrk="0" hangingPunct="1">
        <a:defRPr sz="1800" kern="1200">
          <a:solidFill>
            <a:schemeClr val="tx1"/>
          </a:solidFill>
          <a:latin typeface="+mn-lt"/>
          <a:ea typeface="+mn-ea"/>
          <a:cs typeface="+mn-cs"/>
        </a:defRPr>
      </a:lvl4pPr>
      <a:lvl5pPr marL="1828831" algn="l" defTabSz="457207" rtl="0" eaLnBrk="1" latinLnBrk="0" hangingPunct="1">
        <a:defRPr sz="1800" kern="1200">
          <a:solidFill>
            <a:schemeClr val="tx1"/>
          </a:solidFill>
          <a:latin typeface="+mn-lt"/>
          <a:ea typeface="+mn-ea"/>
          <a:cs typeface="+mn-cs"/>
        </a:defRPr>
      </a:lvl5pPr>
      <a:lvl6pPr marL="2286038" algn="l" defTabSz="457207" rtl="0" eaLnBrk="1" latinLnBrk="0" hangingPunct="1">
        <a:defRPr sz="1800" kern="1200">
          <a:solidFill>
            <a:schemeClr val="tx1"/>
          </a:solidFill>
          <a:latin typeface="+mn-lt"/>
          <a:ea typeface="+mn-ea"/>
          <a:cs typeface="+mn-cs"/>
        </a:defRPr>
      </a:lvl6pPr>
      <a:lvl7pPr marL="2743246" algn="l" defTabSz="457207" rtl="0" eaLnBrk="1" latinLnBrk="0" hangingPunct="1">
        <a:defRPr sz="1800" kern="1200">
          <a:solidFill>
            <a:schemeClr val="tx1"/>
          </a:solidFill>
          <a:latin typeface="+mn-lt"/>
          <a:ea typeface="+mn-ea"/>
          <a:cs typeface="+mn-cs"/>
        </a:defRPr>
      </a:lvl7pPr>
      <a:lvl8pPr marL="3200453" algn="l" defTabSz="457207" rtl="0" eaLnBrk="1" latinLnBrk="0" hangingPunct="1">
        <a:defRPr sz="1800" kern="1200">
          <a:solidFill>
            <a:schemeClr val="tx1"/>
          </a:solidFill>
          <a:latin typeface="+mn-lt"/>
          <a:ea typeface="+mn-ea"/>
          <a:cs typeface="+mn-cs"/>
        </a:defRPr>
      </a:lvl8pPr>
      <a:lvl9pPr marL="3657661" algn="l" defTabSz="45720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US" sz="4400">
                <a:solidFill>
                  <a:schemeClr val="accent3">
                    <a:lumMod val="60000"/>
                    <a:lumOff val="40000"/>
                  </a:schemeClr>
                </a:solidFill>
              </a:rPr>
              <a:t>D/A CONVERSION </a:t>
            </a:r>
            <a:br>
              <a:rPr lang="en-US" sz="4400">
                <a:solidFill>
                  <a:schemeClr val="accent3">
                    <a:lumMod val="60000"/>
                    <a:lumOff val="40000"/>
                  </a:schemeClr>
                </a:solidFill>
              </a:rPr>
            </a:br>
            <a:r>
              <a:rPr lang="en-US" sz="4400">
                <a:solidFill>
                  <a:schemeClr val="accent3">
                    <a:lumMod val="60000"/>
                    <a:lumOff val="40000"/>
                  </a:schemeClr>
                </a:solidFill>
              </a:rPr>
              <a:t>&amp; </a:t>
            </a:r>
            <a:br>
              <a:rPr lang="en-US" sz="4400">
                <a:solidFill>
                  <a:schemeClr val="accent3">
                    <a:lumMod val="60000"/>
                    <a:lumOff val="40000"/>
                  </a:schemeClr>
                </a:solidFill>
              </a:rPr>
            </a:br>
            <a:r>
              <a:rPr lang="en-US" sz="4400">
                <a:solidFill>
                  <a:schemeClr val="accent3">
                    <a:lumMod val="60000"/>
                    <a:lumOff val="40000"/>
                  </a:schemeClr>
                </a:solidFill>
              </a:rPr>
              <a:t> A/D CONVERSION</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33436915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43B02-75F9-4693-AFEE-52B28D723CEC}"/>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131EEB8A-65D3-40AE-8F6B-3828D0E6530E}"/>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F6798A0E-7A9F-413F-94DC-DB411507B079}"/>
              </a:ext>
            </a:extLst>
          </p:cNvPr>
          <p:cNvPicPr>
            <a:picLocks noChangeAspect="1"/>
          </p:cNvPicPr>
          <p:nvPr/>
        </p:nvPicPr>
        <p:blipFill rotWithShape="1">
          <a:blip r:embed="rId2"/>
          <a:srcRect l="5301" t="30741" r="48333" b="47037"/>
          <a:stretch/>
        </p:blipFill>
        <p:spPr>
          <a:xfrm>
            <a:off x="827700" y="2438400"/>
            <a:ext cx="6711654" cy="1400529"/>
          </a:xfrm>
          <a:prstGeom prst="rect">
            <a:avLst/>
          </a:prstGeom>
        </p:spPr>
      </p:pic>
    </p:spTree>
    <p:extLst>
      <p:ext uri="{BB962C8B-B14F-4D97-AF65-F5344CB8AC3E}">
        <p14:creationId xmlns:p14="http://schemas.microsoft.com/office/powerpoint/2010/main" val="2142275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019A9-86DF-4BA1-9B82-CE880671416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17B656D5-534E-4C1B-84C2-8FEE60DAA2E2}"/>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F7A20FB0-2230-48EF-952C-8398A1C7A63E}"/>
              </a:ext>
            </a:extLst>
          </p:cNvPr>
          <p:cNvPicPr>
            <a:picLocks noChangeAspect="1"/>
          </p:cNvPicPr>
          <p:nvPr/>
        </p:nvPicPr>
        <p:blipFill rotWithShape="1">
          <a:blip r:embed="rId2"/>
          <a:srcRect l="5301" t="42594" r="21667" b="11481"/>
          <a:stretch/>
        </p:blipFill>
        <p:spPr>
          <a:xfrm>
            <a:off x="673355" y="1219200"/>
            <a:ext cx="6678090" cy="4495799"/>
          </a:xfrm>
          <a:prstGeom prst="rect">
            <a:avLst/>
          </a:prstGeom>
        </p:spPr>
      </p:pic>
    </p:spTree>
    <p:extLst>
      <p:ext uri="{BB962C8B-B14F-4D97-AF65-F5344CB8AC3E}">
        <p14:creationId xmlns:p14="http://schemas.microsoft.com/office/powerpoint/2010/main" val="4782902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909CB-8FD8-4521-896C-DE34F8C18AC6}"/>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C43E69CB-FB2F-4478-BD88-E3649D126C0E}"/>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EDC22D3E-D9B2-4C35-A211-F6787D5399B5}"/>
              </a:ext>
            </a:extLst>
          </p:cNvPr>
          <p:cNvPicPr>
            <a:picLocks noChangeAspect="1"/>
          </p:cNvPicPr>
          <p:nvPr/>
        </p:nvPicPr>
        <p:blipFill rotWithShape="1">
          <a:blip r:embed="rId2"/>
          <a:srcRect l="25833" t="51481" r="40000" b="29260"/>
          <a:stretch/>
        </p:blipFill>
        <p:spPr>
          <a:xfrm>
            <a:off x="1604646" y="2286000"/>
            <a:ext cx="5100954" cy="2209800"/>
          </a:xfrm>
          <a:prstGeom prst="rect">
            <a:avLst/>
          </a:prstGeom>
        </p:spPr>
      </p:pic>
    </p:spTree>
    <p:extLst>
      <p:ext uri="{BB962C8B-B14F-4D97-AF65-F5344CB8AC3E}">
        <p14:creationId xmlns:p14="http://schemas.microsoft.com/office/powerpoint/2010/main" val="18818108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7AF4E-CE66-463A-A985-CEF3E190E09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7590254-F51C-4BA5-8B70-334D4ABF9556}"/>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3114E819-1097-43F0-B83F-5A01C17D4AE6}"/>
              </a:ext>
            </a:extLst>
          </p:cNvPr>
          <p:cNvPicPr>
            <a:picLocks noChangeAspect="1"/>
          </p:cNvPicPr>
          <p:nvPr/>
        </p:nvPicPr>
        <p:blipFill rotWithShape="1">
          <a:blip r:embed="rId2"/>
          <a:srcRect l="2500" t="38148" r="22500" b="8518"/>
          <a:stretch/>
        </p:blipFill>
        <p:spPr>
          <a:xfrm>
            <a:off x="681354" y="1200830"/>
            <a:ext cx="6858000" cy="4285570"/>
          </a:xfrm>
          <a:prstGeom prst="rect">
            <a:avLst/>
          </a:prstGeom>
        </p:spPr>
      </p:pic>
    </p:spTree>
    <p:extLst>
      <p:ext uri="{BB962C8B-B14F-4D97-AF65-F5344CB8AC3E}">
        <p14:creationId xmlns:p14="http://schemas.microsoft.com/office/powerpoint/2010/main" val="17277091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99521-2089-4563-8217-CA83C385C24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865E7BA-7B3D-41D4-BC16-A2CB56CCD6C1}"/>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36777C73-F3AA-4113-913F-664CBC6DA8AD}"/>
              </a:ext>
            </a:extLst>
          </p:cNvPr>
          <p:cNvPicPr>
            <a:picLocks noChangeAspect="1"/>
          </p:cNvPicPr>
          <p:nvPr/>
        </p:nvPicPr>
        <p:blipFill rotWithShape="1">
          <a:blip r:embed="rId2"/>
          <a:srcRect l="5301" t="19364" r="23334" b="26297"/>
          <a:stretch/>
        </p:blipFill>
        <p:spPr>
          <a:xfrm>
            <a:off x="920682" y="452718"/>
            <a:ext cx="6525690" cy="5643282"/>
          </a:xfrm>
          <a:prstGeom prst="rect">
            <a:avLst/>
          </a:prstGeom>
        </p:spPr>
      </p:pic>
    </p:spTree>
    <p:extLst>
      <p:ext uri="{BB962C8B-B14F-4D97-AF65-F5344CB8AC3E}">
        <p14:creationId xmlns:p14="http://schemas.microsoft.com/office/powerpoint/2010/main" val="17961004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D00B5B3-E2AB-4F2D-B092-A69A1402EC79}"/>
              </a:ext>
            </a:extLst>
          </p:cNvPr>
          <p:cNvSpPr>
            <a:spLocks noGrp="1"/>
          </p:cNvSpPr>
          <p:nvPr>
            <p:ph idx="1"/>
          </p:nvPr>
        </p:nvSpPr>
        <p:spPr>
          <a:xfrm>
            <a:off x="827700" y="1600199"/>
            <a:ext cx="6711654" cy="4648207"/>
          </a:xfrm>
        </p:spPr>
        <p:txBody>
          <a:bodyPr/>
          <a:lstStyle/>
          <a:p>
            <a:pPr algn="just"/>
            <a:r>
              <a:rPr lang="en-US" sz="1800" b="0" i="0" u="none" strike="noStrike" baseline="0">
                <a:latin typeface="Times New Roman" panose="02020603050405020304" pitchFamily="18" charset="0"/>
              </a:rPr>
              <a:t>This resistive divider has two serious drawbacks. </a:t>
            </a:r>
          </a:p>
          <a:p>
            <a:pPr algn="just"/>
            <a:r>
              <a:rPr lang="en-US" sz="1800" b="0" i="0" u="none" strike="noStrike" baseline="0">
                <a:latin typeface="Times New Roman" panose="02020603050405020304" pitchFamily="18" charset="0"/>
              </a:rPr>
              <a:t>The first is the fact that each resistor in the network has a different value. </a:t>
            </a:r>
          </a:p>
          <a:p>
            <a:pPr algn="just"/>
            <a:r>
              <a:rPr lang="en-US" sz="1800" b="0" i="0" u="none" strike="noStrike" baseline="0">
                <a:latin typeface="Times New Roman" panose="02020603050405020304" pitchFamily="18" charset="0"/>
              </a:rPr>
              <a:t>Since these dividers are usually constructed by using precision resistors, the added expense becomes unattractive. </a:t>
            </a:r>
          </a:p>
          <a:p>
            <a:pPr algn="just"/>
            <a:r>
              <a:rPr lang="en-US" sz="1800" b="0" i="0" u="none" strike="noStrike" baseline="0">
                <a:latin typeface="Times New Roman" panose="02020603050405020304" pitchFamily="18" charset="0"/>
              </a:rPr>
              <a:t>Moreover, the resistor used for the MSB is required to handle a much greater current than that used for the LSB resistor.</a:t>
            </a:r>
            <a:endParaRPr lang="en-IN"/>
          </a:p>
        </p:txBody>
      </p:sp>
    </p:spTree>
    <p:extLst>
      <p:ext uri="{BB962C8B-B14F-4D97-AF65-F5344CB8AC3E}">
        <p14:creationId xmlns:p14="http://schemas.microsoft.com/office/powerpoint/2010/main" val="2719180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2C910-EFE4-44CB-ABFD-1E33558D9398}"/>
              </a:ext>
            </a:extLst>
          </p:cNvPr>
          <p:cNvSpPr>
            <a:spLocks noGrp="1"/>
          </p:cNvSpPr>
          <p:nvPr>
            <p:ph type="title"/>
          </p:nvPr>
        </p:nvSpPr>
        <p:spPr/>
        <p:txBody>
          <a:bodyPr/>
          <a:lstStyle/>
          <a:p>
            <a:r>
              <a:rPr lang="en-IN" b="1" dirty="0"/>
              <a:t>BINARY LADDERS</a:t>
            </a:r>
            <a:endParaRPr lang="en-IN" dirty="0"/>
          </a:p>
        </p:txBody>
      </p:sp>
      <p:sp>
        <p:nvSpPr>
          <p:cNvPr id="3" name="Content Placeholder 2">
            <a:extLst>
              <a:ext uri="{FF2B5EF4-FFF2-40B4-BE49-F238E27FC236}">
                <a16:creationId xmlns:a16="http://schemas.microsoft.com/office/drawing/2014/main" id="{9ABF12EB-CAF7-4854-8358-5D928EFFFA81}"/>
              </a:ext>
            </a:extLst>
          </p:cNvPr>
          <p:cNvSpPr>
            <a:spLocks noGrp="1"/>
          </p:cNvSpPr>
          <p:nvPr>
            <p:ph idx="1"/>
          </p:nvPr>
        </p:nvSpPr>
        <p:spPr>
          <a:xfrm>
            <a:off x="152400" y="1295400"/>
            <a:ext cx="8610600" cy="4953007"/>
          </a:xfrm>
        </p:spPr>
        <p:txBody>
          <a:bodyPr>
            <a:normAutofit/>
          </a:bodyPr>
          <a:lstStyle/>
          <a:p>
            <a:pPr algn="l"/>
            <a:r>
              <a:rPr lang="en-US" sz="1800" b="0" i="0" u="none" strike="noStrike" baseline="0">
                <a:latin typeface="Times New Roman" panose="02020603050405020304" pitchFamily="18" charset="0"/>
              </a:rPr>
              <a:t>The </a:t>
            </a:r>
            <a:r>
              <a:rPr lang="en-US" sz="1800" i="1">
                <a:latin typeface="Times New Roman" panose="02020603050405020304" pitchFamily="18" charset="0"/>
              </a:rPr>
              <a:t>b</a:t>
            </a:r>
            <a:r>
              <a:rPr lang="en-US" sz="1800" b="0" i="1" u="none" strike="noStrike" baseline="0">
                <a:latin typeface="Times New Roman" panose="02020603050405020304" pitchFamily="18" charset="0"/>
              </a:rPr>
              <a:t>inary ladder </a:t>
            </a:r>
            <a:r>
              <a:rPr lang="en-US" sz="1800" b="0" i="0" u="none" strike="noStrike" baseline="0">
                <a:latin typeface="Times New Roman" panose="02020603050405020304" pitchFamily="18" charset="0"/>
              </a:rPr>
              <a:t>is a resistive network whose output voltage is a properly weighted sum of the digital inputs. </a:t>
            </a:r>
          </a:p>
          <a:p>
            <a:pPr algn="l"/>
            <a:r>
              <a:rPr lang="en-US" sz="1800" b="0" i="0" u="none" strike="noStrike" baseline="0">
                <a:latin typeface="Times New Roman" panose="02020603050405020304" pitchFamily="18" charset="0"/>
              </a:rPr>
              <a:t>Such a ladder, designed for 4 bits, is shown in Fig. 12.6. </a:t>
            </a:r>
          </a:p>
          <a:p>
            <a:pPr algn="l"/>
            <a:r>
              <a:rPr lang="en-US" sz="1800" b="0" i="0" u="none" strike="noStrike" baseline="0">
                <a:latin typeface="Times New Roman" panose="02020603050405020304" pitchFamily="18" charset="0"/>
              </a:rPr>
              <a:t>It is constructed of resistors that have only two values and thus overcomes one of the objections to the resistive divider previously discussed. </a:t>
            </a:r>
          </a:p>
          <a:p>
            <a:pPr algn="l"/>
            <a:r>
              <a:rPr lang="en-US" sz="1800" b="0" i="0" u="none" strike="noStrike" baseline="0">
                <a:latin typeface="Times New Roman" panose="02020603050405020304" pitchFamily="18" charset="0"/>
              </a:rPr>
              <a:t>The left end of the ladder is terminated in a resistance of </a:t>
            </a:r>
            <a:r>
              <a:rPr lang="en-US" sz="1800" b="0" i="1" u="none" strike="noStrike" baseline="0">
                <a:latin typeface="Arial" panose="020B0604020202020204" pitchFamily="34" charset="0"/>
              </a:rPr>
              <a:t>2R, </a:t>
            </a:r>
            <a:r>
              <a:rPr lang="en-US" sz="1800" b="0" i="0" u="none" strike="noStrike" baseline="0">
                <a:latin typeface="Times New Roman" panose="02020603050405020304" pitchFamily="18" charset="0"/>
              </a:rPr>
              <a:t>and we shall assume for the moment that the right end of the ladder (the output) </a:t>
            </a:r>
            <a:r>
              <a:rPr lang="en-IN" sz="1800" b="0" i="0" u="none" strike="noStrike" baseline="0">
                <a:latin typeface="Times New Roman" panose="02020603050405020304" pitchFamily="18" charset="0"/>
              </a:rPr>
              <a:t>is open-circuited.</a:t>
            </a:r>
            <a:endParaRPr lang="en-IN" sz="1600" dirty="0"/>
          </a:p>
        </p:txBody>
      </p:sp>
      <p:pic>
        <p:nvPicPr>
          <p:cNvPr id="4" name="Picture 3">
            <a:extLst>
              <a:ext uri="{FF2B5EF4-FFF2-40B4-BE49-F238E27FC236}">
                <a16:creationId xmlns:a16="http://schemas.microsoft.com/office/drawing/2014/main" id="{92EFFA9C-BADA-4D7E-AE42-470E064028EC}"/>
              </a:ext>
            </a:extLst>
          </p:cNvPr>
          <p:cNvPicPr>
            <a:picLocks noChangeAspect="1"/>
          </p:cNvPicPr>
          <p:nvPr/>
        </p:nvPicPr>
        <p:blipFill>
          <a:blip r:embed="rId2"/>
          <a:stretch>
            <a:fillRect/>
          </a:stretch>
        </p:blipFill>
        <p:spPr>
          <a:xfrm>
            <a:off x="1600200" y="4114800"/>
            <a:ext cx="5333999" cy="2005832"/>
          </a:xfrm>
          <a:prstGeom prst="rect">
            <a:avLst/>
          </a:prstGeom>
        </p:spPr>
      </p:pic>
    </p:spTree>
    <p:extLst>
      <p:ext uri="{BB962C8B-B14F-4D97-AF65-F5344CB8AC3E}">
        <p14:creationId xmlns:p14="http://schemas.microsoft.com/office/powerpoint/2010/main" val="38327697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A09D4C0-6154-4C89-B6F9-C38EF34B0785}"/>
              </a:ext>
            </a:extLst>
          </p:cNvPr>
          <p:cNvSpPr>
            <a:spLocks noGrp="1"/>
          </p:cNvSpPr>
          <p:nvPr>
            <p:ph idx="1"/>
          </p:nvPr>
        </p:nvSpPr>
        <p:spPr>
          <a:xfrm>
            <a:off x="457200" y="533401"/>
            <a:ext cx="8153400" cy="5715006"/>
          </a:xfrm>
        </p:spPr>
        <p:txBody>
          <a:bodyPr/>
          <a:lstStyle/>
          <a:p>
            <a:pPr algn="l"/>
            <a:r>
              <a:rPr lang="en-US" sz="1800" b="0" i="0" u="none" strike="noStrike" baseline="0">
                <a:latin typeface="Times New Roman" panose="02020603050405020304" pitchFamily="18" charset="0"/>
              </a:rPr>
              <a:t>Let us now examine the resistive properties of the network, assuming that all the digital inputs are at ground.</a:t>
            </a:r>
          </a:p>
          <a:p>
            <a:pPr algn="l"/>
            <a:r>
              <a:rPr lang="en-US" sz="1800" b="0" i="0" u="none" strike="noStrike" baseline="0">
                <a:latin typeface="Times New Roman" panose="02020603050405020304" pitchFamily="18" charset="0"/>
              </a:rPr>
              <a:t>Beginning at node </a:t>
            </a:r>
            <a:r>
              <a:rPr lang="en-US" sz="1800" b="0" i="1" u="none" strike="noStrike" baseline="0">
                <a:latin typeface="Arial" panose="020B0604020202020204" pitchFamily="34" charset="0"/>
              </a:rPr>
              <a:t>A, </a:t>
            </a:r>
            <a:r>
              <a:rPr lang="en-US" sz="1800" b="0" i="0" u="none" strike="noStrike" baseline="0">
                <a:latin typeface="Times New Roman" panose="02020603050405020304" pitchFamily="18" charset="0"/>
              </a:rPr>
              <a:t>the total resistance looking into the terminating resistor is </a:t>
            </a:r>
            <a:r>
              <a:rPr lang="en-US" sz="1800" b="0" i="1" u="none" strike="noStrike" baseline="0">
                <a:latin typeface="Arial" panose="020B0604020202020204" pitchFamily="34" charset="0"/>
              </a:rPr>
              <a:t>2R. </a:t>
            </a:r>
          </a:p>
          <a:p>
            <a:pPr algn="l"/>
            <a:r>
              <a:rPr lang="en-US" sz="1800" b="0" i="0" u="none" strike="noStrike" baseline="0">
                <a:latin typeface="Times New Roman" panose="02020603050405020304" pitchFamily="18" charset="0"/>
              </a:rPr>
              <a:t>The total resistance looking out toward the 2° input is also </a:t>
            </a:r>
            <a:r>
              <a:rPr lang="en-US" sz="1800" b="0" i="1" u="none" strike="noStrike" baseline="0">
                <a:latin typeface="Arial" panose="020B0604020202020204" pitchFamily="34" charset="0"/>
              </a:rPr>
              <a:t>2R. </a:t>
            </a:r>
          </a:p>
          <a:p>
            <a:pPr algn="l"/>
            <a:r>
              <a:rPr lang="en-US" sz="1800" b="0" i="0" u="none" strike="noStrike" baseline="0">
                <a:latin typeface="Times New Roman" panose="02020603050405020304" pitchFamily="18" charset="0"/>
              </a:rPr>
              <a:t>These two resistors can be combined to form an equivalent resistor of value R as shown in Fig. 12.7.</a:t>
            </a:r>
            <a:endParaRPr lang="en-IN"/>
          </a:p>
        </p:txBody>
      </p:sp>
      <p:pic>
        <p:nvPicPr>
          <p:cNvPr id="4" name="Picture 3">
            <a:extLst>
              <a:ext uri="{FF2B5EF4-FFF2-40B4-BE49-F238E27FC236}">
                <a16:creationId xmlns:a16="http://schemas.microsoft.com/office/drawing/2014/main" id="{6DA5CE6B-1A27-491D-A241-0B941439180D}"/>
              </a:ext>
            </a:extLst>
          </p:cNvPr>
          <p:cNvPicPr>
            <a:picLocks noChangeAspect="1"/>
          </p:cNvPicPr>
          <p:nvPr/>
        </p:nvPicPr>
        <p:blipFill>
          <a:blip r:embed="rId2"/>
          <a:stretch>
            <a:fillRect/>
          </a:stretch>
        </p:blipFill>
        <p:spPr>
          <a:xfrm>
            <a:off x="1066800" y="3429000"/>
            <a:ext cx="6172200" cy="2332080"/>
          </a:xfrm>
          <a:prstGeom prst="rect">
            <a:avLst/>
          </a:prstGeom>
        </p:spPr>
      </p:pic>
    </p:spTree>
    <p:extLst>
      <p:ext uri="{BB962C8B-B14F-4D97-AF65-F5344CB8AC3E}">
        <p14:creationId xmlns:p14="http://schemas.microsoft.com/office/powerpoint/2010/main" val="39010739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1DE52A-C91A-4ECC-AB0C-8DB377D20C75}"/>
              </a:ext>
            </a:extLst>
          </p:cNvPr>
          <p:cNvSpPr>
            <a:spLocks noGrp="1"/>
          </p:cNvSpPr>
          <p:nvPr>
            <p:ph idx="1"/>
          </p:nvPr>
        </p:nvSpPr>
        <p:spPr>
          <a:xfrm>
            <a:off x="827700" y="533401"/>
            <a:ext cx="6711654" cy="5715006"/>
          </a:xfrm>
        </p:spPr>
        <p:txBody>
          <a:bodyPr/>
          <a:lstStyle/>
          <a:p>
            <a:pPr algn="just"/>
            <a:r>
              <a:rPr lang="en-US" sz="1800" b="0" i="0" u="none" strike="noStrike" baseline="0">
                <a:latin typeface="Times New Roman" panose="02020603050405020304" pitchFamily="18" charset="0"/>
              </a:rPr>
              <a:t>Now, moving to node </a:t>
            </a:r>
            <a:r>
              <a:rPr lang="en-US" sz="1800" b="0" i="1" u="none" strike="noStrike" baseline="0">
                <a:latin typeface="Times New Roman" panose="02020603050405020304" pitchFamily="18" charset="0"/>
              </a:rPr>
              <a:t>B, </a:t>
            </a:r>
            <a:r>
              <a:rPr lang="en-US" sz="1800" b="0" i="0" u="none" strike="noStrike" baseline="0">
                <a:latin typeface="Times New Roman" panose="02020603050405020304" pitchFamily="18" charset="0"/>
              </a:rPr>
              <a:t>we see that the total resistance looking into the branch toward node </a:t>
            </a:r>
            <a:r>
              <a:rPr lang="en-US" sz="1800" b="0" i="1" u="none" strike="noStrike" baseline="0">
                <a:latin typeface="Times New Roman" panose="02020603050405020304" pitchFamily="18" charset="0"/>
              </a:rPr>
              <a:t>A </a:t>
            </a:r>
            <a:r>
              <a:rPr lang="en-US" sz="1800" b="0" i="0" u="none" strike="noStrike" baseline="0">
                <a:latin typeface="Times New Roman" panose="02020603050405020304" pitchFamily="18" charset="0"/>
              </a:rPr>
              <a:t>is </a:t>
            </a:r>
            <a:r>
              <a:rPr lang="en-US" sz="1800" b="0" i="1" u="none" strike="noStrike" baseline="0">
                <a:latin typeface="Times New Roman" panose="02020603050405020304" pitchFamily="18" charset="0"/>
              </a:rPr>
              <a:t>2R, </a:t>
            </a:r>
            <a:r>
              <a:rPr lang="en-US" sz="1800" b="0" i="0" u="none" strike="noStrike" baseline="0">
                <a:latin typeface="Times New Roman" panose="02020603050405020304" pitchFamily="18" charset="0"/>
              </a:rPr>
              <a:t>as is the total resistance looking out toward the 2</a:t>
            </a:r>
            <a:r>
              <a:rPr lang="en-US" sz="1800" b="0" i="0" u="none" strike="noStrike" baseline="30000">
                <a:latin typeface="Times New Roman" panose="02020603050405020304" pitchFamily="18" charset="0"/>
              </a:rPr>
              <a:t>1</a:t>
            </a:r>
            <a:r>
              <a:rPr lang="en-US" sz="1800" b="0" i="0" u="none" strike="noStrike" baseline="0">
                <a:latin typeface="Times New Roman" panose="02020603050405020304" pitchFamily="18" charset="0"/>
              </a:rPr>
              <a:t> input. </a:t>
            </a:r>
          </a:p>
          <a:p>
            <a:pPr algn="just"/>
            <a:r>
              <a:rPr lang="en-US" sz="1800" b="0" i="0" u="none" strike="noStrike" baseline="0">
                <a:latin typeface="Times New Roman" panose="02020603050405020304" pitchFamily="18" charset="0"/>
              </a:rPr>
              <a:t>These resistors can be combined to simplify the network as shown in Fig.12.7.</a:t>
            </a:r>
            <a:endParaRPr lang="en-IN"/>
          </a:p>
        </p:txBody>
      </p:sp>
      <p:pic>
        <p:nvPicPr>
          <p:cNvPr id="4" name="Picture 3">
            <a:extLst>
              <a:ext uri="{FF2B5EF4-FFF2-40B4-BE49-F238E27FC236}">
                <a16:creationId xmlns:a16="http://schemas.microsoft.com/office/drawing/2014/main" id="{7585EBB2-87B9-4175-A264-740A53CA168B}"/>
              </a:ext>
            </a:extLst>
          </p:cNvPr>
          <p:cNvPicPr>
            <a:picLocks noChangeAspect="1"/>
          </p:cNvPicPr>
          <p:nvPr/>
        </p:nvPicPr>
        <p:blipFill>
          <a:blip r:embed="rId2"/>
          <a:stretch>
            <a:fillRect/>
          </a:stretch>
        </p:blipFill>
        <p:spPr>
          <a:xfrm>
            <a:off x="1287927" y="2819400"/>
            <a:ext cx="5791200" cy="3124200"/>
          </a:xfrm>
          <a:prstGeom prst="rect">
            <a:avLst/>
          </a:prstGeom>
        </p:spPr>
      </p:pic>
    </p:spTree>
    <p:extLst>
      <p:ext uri="{BB962C8B-B14F-4D97-AF65-F5344CB8AC3E}">
        <p14:creationId xmlns:p14="http://schemas.microsoft.com/office/powerpoint/2010/main" val="38707284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4B4B2A9-9411-4790-BBB6-02F1906A7EFC}"/>
              </a:ext>
            </a:extLst>
          </p:cNvPr>
          <p:cNvSpPr>
            <a:spLocks noGrp="1"/>
          </p:cNvSpPr>
          <p:nvPr>
            <p:ph idx="1"/>
          </p:nvPr>
        </p:nvSpPr>
        <p:spPr>
          <a:xfrm>
            <a:off x="381000" y="609601"/>
            <a:ext cx="7924800" cy="5638806"/>
          </a:xfrm>
        </p:spPr>
        <p:txBody>
          <a:bodyPr/>
          <a:lstStyle/>
          <a:p>
            <a:pPr algn="just"/>
            <a:r>
              <a:rPr lang="en-US" sz="1800" b="0" i="0" u="none" strike="noStrike" baseline="0">
                <a:latin typeface="Times New Roman" panose="02020603050405020304" pitchFamily="18" charset="0"/>
              </a:rPr>
              <a:t>From Fig. 12.7, it can be seen that the total resistance looking from node C down the branch toward nodeB or out the branch toward the 2</a:t>
            </a:r>
            <a:r>
              <a:rPr lang="en-US" sz="1800" b="0" i="0" u="none" strike="noStrike" baseline="30000">
                <a:latin typeface="Arial" panose="020B0604020202020204" pitchFamily="34" charset="0"/>
              </a:rPr>
              <a:t>2</a:t>
            </a:r>
            <a:r>
              <a:rPr lang="en-US" sz="1800" b="0" i="0" u="none" strike="noStrike" baseline="0">
                <a:latin typeface="Arial" panose="020B0604020202020204" pitchFamily="34" charset="0"/>
              </a:rPr>
              <a:t> </a:t>
            </a:r>
            <a:r>
              <a:rPr lang="en-US" sz="1800" b="0" i="0" u="none" strike="noStrike" baseline="0">
                <a:latin typeface="Times New Roman" panose="02020603050405020304" pitchFamily="18" charset="0"/>
              </a:rPr>
              <a:t>input is still </a:t>
            </a:r>
            <a:r>
              <a:rPr lang="en-US" sz="1800" b="0" i="1" u="none" strike="noStrike" baseline="0">
                <a:latin typeface="Times New Roman" panose="02020603050405020304" pitchFamily="18" charset="0"/>
              </a:rPr>
              <a:t>2R.</a:t>
            </a:r>
          </a:p>
          <a:p>
            <a:pPr algn="just"/>
            <a:r>
              <a:rPr lang="en-US" sz="1800" b="0" i="1" u="none" strike="noStrike" baseline="0">
                <a:latin typeface="Times New Roman" panose="02020603050405020304" pitchFamily="18" charset="0"/>
              </a:rPr>
              <a:t> </a:t>
            </a:r>
            <a:r>
              <a:rPr lang="en-US" sz="1800" b="0" i="0" u="none" strike="noStrike" baseline="0">
                <a:latin typeface="Times New Roman" panose="02020603050405020304" pitchFamily="18" charset="0"/>
              </a:rPr>
              <a:t>The circuit in Fig. 12.7 can then be reduced to the equivalentas shown in Fig. 12.7.</a:t>
            </a:r>
          </a:p>
          <a:p>
            <a:pPr algn="just"/>
            <a:r>
              <a:rPr lang="en-US" sz="1800" b="0" i="0" u="none" strike="noStrike" baseline="0">
                <a:latin typeface="Times New Roman" panose="02020603050405020304" pitchFamily="18" charset="0"/>
              </a:rPr>
              <a:t>From this equivalent circuit, it is clear that the resistance looking back toward node C is </a:t>
            </a:r>
            <a:r>
              <a:rPr lang="en-US" sz="1800" b="0" i="1" u="none" strike="noStrike" baseline="0">
                <a:latin typeface="Times New Roman" panose="02020603050405020304" pitchFamily="18" charset="0"/>
              </a:rPr>
              <a:t>2R, </a:t>
            </a:r>
            <a:r>
              <a:rPr lang="en-US" sz="1800" b="0" i="0" u="none" strike="noStrike" baseline="0">
                <a:latin typeface="Times New Roman" panose="02020603050405020304" pitchFamily="18" charset="0"/>
              </a:rPr>
              <a:t>as is the resistance looking out toward the 2</a:t>
            </a:r>
            <a:r>
              <a:rPr lang="en-US" sz="1800" b="0" i="0" u="none" strike="noStrike" baseline="30000">
                <a:latin typeface="Times New Roman" panose="02020603050405020304" pitchFamily="18" charset="0"/>
              </a:rPr>
              <a:t>3</a:t>
            </a:r>
            <a:r>
              <a:rPr lang="en-US" sz="1800" b="0" i="0" u="none" strike="noStrike" baseline="0">
                <a:latin typeface="Times New Roman" panose="02020603050405020304" pitchFamily="18" charset="0"/>
              </a:rPr>
              <a:t> input.</a:t>
            </a:r>
            <a:endParaRPr lang="en-IN" dirty="0"/>
          </a:p>
        </p:txBody>
      </p:sp>
      <p:pic>
        <p:nvPicPr>
          <p:cNvPr id="4" name="Picture 3">
            <a:extLst>
              <a:ext uri="{FF2B5EF4-FFF2-40B4-BE49-F238E27FC236}">
                <a16:creationId xmlns:a16="http://schemas.microsoft.com/office/drawing/2014/main" id="{16618294-5A33-4167-8A2B-0C199E9DFA29}"/>
              </a:ext>
            </a:extLst>
          </p:cNvPr>
          <p:cNvPicPr>
            <a:picLocks noChangeAspect="1"/>
          </p:cNvPicPr>
          <p:nvPr/>
        </p:nvPicPr>
        <p:blipFill>
          <a:blip r:embed="rId2"/>
          <a:stretch>
            <a:fillRect/>
          </a:stretch>
        </p:blipFill>
        <p:spPr>
          <a:xfrm>
            <a:off x="1059327" y="3048000"/>
            <a:ext cx="6248400" cy="2667000"/>
          </a:xfrm>
          <a:prstGeom prst="rect">
            <a:avLst/>
          </a:prstGeom>
        </p:spPr>
      </p:pic>
    </p:spTree>
    <p:extLst>
      <p:ext uri="{BB962C8B-B14F-4D97-AF65-F5344CB8AC3E}">
        <p14:creationId xmlns:p14="http://schemas.microsoft.com/office/powerpoint/2010/main" val="42069147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FD8A313-0571-464D-80CE-767B5C8AAC14}"/>
              </a:ext>
            </a:extLst>
          </p:cNvPr>
          <p:cNvSpPr>
            <a:spLocks noGrp="1"/>
          </p:cNvSpPr>
          <p:nvPr>
            <p:ph idx="1"/>
          </p:nvPr>
        </p:nvSpPr>
        <p:spPr>
          <a:xfrm>
            <a:off x="457200" y="457201"/>
            <a:ext cx="8382000" cy="5791206"/>
          </a:xfrm>
        </p:spPr>
        <p:txBody>
          <a:bodyPr>
            <a:normAutofit/>
          </a:bodyPr>
          <a:lstStyle/>
          <a:p>
            <a:pPr algn="just"/>
            <a:r>
              <a:rPr lang="en-US" sz="1800" b="0" i="0" u="none" strike="noStrike" baseline="0">
                <a:latin typeface="Times New Roman" panose="02020603050405020304" pitchFamily="18" charset="0"/>
              </a:rPr>
              <a:t>Digital-to-analog </a:t>
            </a:r>
            <a:r>
              <a:rPr lang="en-US" sz="1800" b="0" i="1" u="none" strike="noStrike" baseline="0">
                <a:latin typeface="Arial" panose="020B0604020202020204" pitchFamily="34" charset="0"/>
              </a:rPr>
              <a:t>(DI </a:t>
            </a:r>
            <a:r>
              <a:rPr lang="en-US" sz="1800" b="0" i="0" u="none" strike="noStrike" baseline="0">
                <a:latin typeface="Times New Roman" panose="02020603050405020304" pitchFamily="18" charset="0"/>
              </a:rPr>
              <a:t>A) and analog-to-digital (AID) conversion form two very important aspects of digital data processing. </a:t>
            </a:r>
          </a:p>
          <a:p>
            <a:pPr algn="just"/>
            <a:r>
              <a:rPr lang="en-US" sz="1800" b="0" i="0" u="none" strike="noStrike" baseline="0">
                <a:latin typeface="Times New Roman" panose="02020603050405020304" pitchFamily="18" charset="0"/>
              </a:rPr>
              <a:t>Digital-to-analog conversion involves translation of digital information into equivalent analog information. </a:t>
            </a:r>
          </a:p>
          <a:p>
            <a:pPr algn="just"/>
            <a:r>
              <a:rPr lang="en-US" sz="1800" b="0" i="0" u="none" strike="noStrike" baseline="0">
                <a:latin typeface="Times New Roman" panose="02020603050405020304" pitchFamily="18" charset="0"/>
              </a:rPr>
              <a:t>As an example, the output of a digital system might be changed to analog form for the purpose of driving a pen recorder. </a:t>
            </a:r>
          </a:p>
          <a:p>
            <a:pPr algn="just"/>
            <a:r>
              <a:rPr lang="en-US" sz="1800" b="0" i="0" u="none" strike="noStrike" baseline="0">
                <a:latin typeface="Times New Roman" panose="02020603050405020304" pitchFamily="18" charset="0"/>
              </a:rPr>
              <a:t>Similarly, an analog signal might be required for the servomotors which drive the cursor arms of a plotter.</a:t>
            </a:r>
          </a:p>
          <a:p>
            <a:pPr algn="just"/>
            <a:r>
              <a:rPr lang="en-US" sz="1800" b="0" i="0" u="none" strike="noStrike" baseline="0">
                <a:latin typeface="Times New Roman" panose="02020603050405020304" pitchFamily="18" charset="0"/>
              </a:rPr>
              <a:t> In this respect, a </a:t>
            </a:r>
            <a:r>
              <a:rPr lang="en-US" sz="1800" b="0" i="1" u="none" strike="noStrike" baseline="0">
                <a:latin typeface="Arial" panose="020B0604020202020204" pitchFamily="34" charset="0"/>
              </a:rPr>
              <a:t>DI </a:t>
            </a:r>
            <a:r>
              <a:rPr lang="en-US" sz="1800" b="0" i="0" u="none" strike="noStrike" baseline="0">
                <a:latin typeface="Times New Roman" panose="02020603050405020304" pitchFamily="18" charset="0"/>
              </a:rPr>
              <a:t>A converter is sometimes considered a decoding </a:t>
            </a:r>
            <a:r>
              <a:rPr lang="en-IN" sz="1800" b="0" i="0" u="none" strike="noStrike" baseline="0">
                <a:latin typeface="Times New Roman" panose="02020603050405020304" pitchFamily="18" charset="0"/>
              </a:rPr>
              <a:t>device.</a:t>
            </a:r>
          </a:p>
          <a:p>
            <a:pPr algn="just"/>
            <a:r>
              <a:rPr lang="en-US" sz="1800" b="0" i="0" u="none" strike="noStrike" baseline="0">
                <a:latin typeface="Times New Roman" panose="02020603050405020304" pitchFamily="18" charset="0"/>
              </a:rPr>
              <a:t>The process of changing an analog signal to an equivalent digital signal is accomplished by the use of an </a:t>
            </a:r>
            <a:r>
              <a:rPr lang="en-US" sz="1800" b="0" i="1" u="none" strike="noStrike" baseline="0">
                <a:latin typeface="Arial" panose="020B0604020202020204" pitchFamily="34" charset="0"/>
              </a:rPr>
              <a:t>AID </a:t>
            </a:r>
            <a:r>
              <a:rPr lang="en-US" sz="1800" b="0" i="0" u="none" strike="noStrike" baseline="0">
                <a:latin typeface="Times New Roman" panose="02020603050405020304" pitchFamily="18" charset="0"/>
              </a:rPr>
              <a:t>converter. </a:t>
            </a:r>
          </a:p>
          <a:p>
            <a:pPr algn="just"/>
            <a:r>
              <a:rPr lang="en-US" sz="1800" b="0" i="0" u="none" strike="noStrike" baseline="0">
                <a:latin typeface="Times New Roman" panose="02020603050405020304" pitchFamily="18" charset="0"/>
              </a:rPr>
              <a:t>For example, an </a:t>
            </a:r>
            <a:r>
              <a:rPr lang="en-US" sz="1800" b="0" i="1" u="none" strike="noStrike" baseline="0">
                <a:latin typeface="Arial" panose="020B0604020202020204" pitchFamily="34" charset="0"/>
              </a:rPr>
              <a:t>AID </a:t>
            </a:r>
            <a:r>
              <a:rPr lang="en-US" sz="1800" b="0" i="0" u="none" strike="noStrike" baseline="0">
                <a:latin typeface="Times New Roman" panose="02020603050405020304" pitchFamily="18" charset="0"/>
              </a:rPr>
              <a:t>converter is used to change the analog output signals from transducers (measuring temperature, pressure, vibration, etc.) into equivalent digital signals. </a:t>
            </a:r>
          </a:p>
          <a:p>
            <a:pPr algn="just"/>
            <a:r>
              <a:rPr lang="en-US" sz="1800" b="0" i="0" u="none" strike="noStrike" baseline="0">
                <a:latin typeface="Times New Roman" panose="02020603050405020304" pitchFamily="18" charset="0"/>
              </a:rPr>
              <a:t>These signals would then be in a form suitable for entry into a digital system. </a:t>
            </a:r>
          </a:p>
          <a:p>
            <a:pPr algn="just"/>
            <a:r>
              <a:rPr lang="en-US" sz="1800" b="0" i="0" u="none" strike="noStrike" baseline="0">
                <a:latin typeface="Times New Roman" panose="02020603050405020304" pitchFamily="18" charset="0"/>
              </a:rPr>
              <a:t>An </a:t>
            </a:r>
            <a:r>
              <a:rPr lang="en-US" sz="1800" b="0" i="1" u="none" strike="noStrike" baseline="0">
                <a:latin typeface="Arial" panose="020B0604020202020204" pitchFamily="34" charset="0"/>
              </a:rPr>
              <a:t>AID </a:t>
            </a:r>
            <a:r>
              <a:rPr lang="en-US" sz="1800" b="0" i="0" u="none" strike="noStrike" baseline="0">
                <a:latin typeface="Times New Roman" panose="02020603050405020304" pitchFamily="18" charset="0"/>
              </a:rPr>
              <a:t>converter is often referred to as an </a:t>
            </a:r>
            <a:r>
              <a:rPr lang="en-US" sz="1800" b="0" i="1" u="none" strike="noStrike" baseline="0">
                <a:latin typeface="Arial" panose="020B0604020202020204" pitchFamily="34" charset="0"/>
              </a:rPr>
              <a:t>encoding device </a:t>
            </a:r>
            <a:r>
              <a:rPr lang="en-US" sz="1800" b="0" i="0" u="none" strike="noStrike" baseline="0">
                <a:latin typeface="Times New Roman" panose="02020603050405020304" pitchFamily="18" charset="0"/>
              </a:rPr>
              <a:t>since it is used to encode signals for entry into a digital system.</a:t>
            </a:r>
            <a:endParaRPr lang="en-IN"/>
          </a:p>
        </p:txBody>
      </p:sp>
    </p:spTree>
    <p:extLst>
      <p:ext uri="{BB962C8B-B14F-4D97-AF65-F5344CB8AC3E}">
        <p14:creationId xmlns:p14="http://schemas.microsoft.com/office/powerpoint/2010/main" val="39249071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2F4F2-46AD-4BEB-ABFD-97A5C7F78C4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D85E1F2-52DD-4DAD-BEAE-2DAA22C501B8}"/>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967696F7-8DFA-4F87-A008-DFC7B87E42A4}"/>
              </a:ext>
            </a:extLst>
          </p:cNvPr>
          <p:cNvPicPr>
            <a:picLocks noChangeAspect="1"/>
          </p:cNvPicPr>
          <p:nvPr/>
        </p:nvPicPr>
        <p:blipFill>
          <a:blip r:embed="rId2"/>
          <a:stretch>
            <a:fillRect/>
          </a:stretch>
        </p:blipFill>
        <p:spPr>
          <a:xfrm>
            <a:off x="429176" y="2212503"/>
            <a:ext cx="7508701" cy="2792250"/>
          </a:xfrm>
          <a:prstGeom prst="rect">
            <a:avLst/>
          </a:prstGeom>
        </p:spPr>
      </p:pic>
    </p:spTree>
    <p:extLst>
      <p:ext uri="{BB962C8B-B14F-4D97-AF65-F5344CB8AC3E}">
        <p14:creationId xmlns:p14="http://schemas.microsoft.com/office/powerpoint/2010/main" val="22289828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DF27A-EF59-4A3D-88E7-31EDDDA9F64D}"/>
              </a:ext>
            </a:extLst>
          </p:cNvPr>
          <p:cNvSpPr>
            <a:spLocks noGrp="1"/>
          </p:cNvSpPr>
          <p:nvPr>
            <p:ph type="title"/>
          </p:nvPr>
        </p:nvSpPr>
        <p:spPr>
          <a:xfrm>
            <a:off x="381000" y="838200"/>
            <a:ext cx="8001000" cy="4343400"/>
          </a:xfrm>
        </p:spPr>
        <p:txBody>
          <a:bodyPr/>
          <a:lstStyle/>
          <a:p>
            <a:pPr marL="285750" indent="-285750">
              <a:buFont typeface="Arial" panose="020B0604020202020204" pitchFamily="34" charset="0"/>
              <a:buChar char="•"/>
            </a:pPr>
            <a:r>
              <a:rPr lang="en-US" sz="1800" b="0" i="0" u="none" strike="noStrike" baseline="0">
                <a:latin typeface="Times New Roman" panose="02020603050405020304" pitchFamily="18" charset="0"/>
              </a:rPr>
              <a:t>We can use the resistance characteristics of the ladder to determine the output voltages for the various digital inputs. </a:t>
            </a:r>
            <a:br>
              <a:rPr lang="en-US" sz="1800" b="0" i="0" u="none" strike="noStrike" baseline="0">
                <a:latin typeface="Times New Roman" panose="02020603050405020304" pitchFamily="18" charset="0"/>
              </a:rPr>
            </a:br>
            <a:br>
              <a:rPr lang="en-US" sz="1800" b="0" i="0" u="none" strike="noStrike" baseline="0">
                <a:latin typeface="Times New Roman" panose="02020603050405020304" pitchFamily="18" charset="0"/>
              </a:rPr>
            </a:br>
            <a:r>
              <a:rPr lang="en-US" sz="1800" b="0" i="0" u="none" strike="noStrike" baseline="0">
                <a:latin typeface="Times New Roman" panose="02020603050405020304" pitchFamily="18" charset="0"/>
              </a:rPr>
              <a:t>First, assume that the digital input signal is 1000. </a:t>
            </a:r>
            <a:br>
              <a:rPr lang="en-US" sz="1800" b="0" i="0" u="none" strike="noStrike" baseline="0">
                <a:latin typeface="Times New Roman" panose="02020603050405020304" pitchFamily="18" charset="0"/>
              </a:rPr>
            </a:br>
            <a:br>
              <a:rPr lang="en-US" sz="1800" b="0" i="0" u="none" strike="noStrike" baseline="0">
                <a:latin typeface="Times New Roman" panose="02020603050405020304" pitchFamily="18" charset="0"/>
              </a:rPr>
            </a:br>
            <a:r>
              <a:rPr lang="en-US" sz="1800" b="0" i="0" u="none" strike="noStrike" baseline="0">
                <a:latin typeface="Times New Roman" panose="02020603050405020304" pitchFamily="18" charset="0"/>
              </a:rPr>
              <a:t>With this input signal, the binary ladder can be drawn as shown in Fig. 12.8a.</a:t>
            </a:r>
            <a:br>
              <a:rPr lang="en-US" sz="1800" b="0" i="0" u="none" strike="noStrike" baseline="0">
                <a:latin typeface="Times New Roman" panose="02020603050405020304" pitchFamily="18" charset="0"/>
              </a:rPr>
            </a:br>
            <a:br>
              <a:rPr lang="en-US" sz="1800" b="0" i="0" u="none" strike="noStrike" baseline="0">
                <a:latin typeface="Times New Roman" panose="02020603050405020304" pitchFamily="18" charset="0"/>
              </a:rPr>
            </a:br>
            <a:r>
              <a:rPr lang="en-US" sz="1800" b="0" i="0" u="none" strike="noStrike" baseline="0">
                <a:latin typeface="Times New Roman" panose="02020603050405020304" pitchFamily="18" charset="0"/>
              </a:rPr>
              <a:t> Since there are no voltage sources to the left of node </a:t>
            </a:r>
            <a:r>
              <a:rPr lang="en-US" sz="1800" b="0" i="1" u="none" strike="noStrike" baseline="0">
                <a:latin typeface="Arial" panose="020B0604020202020204" pitchFamily="34" charset="0"/>
              </a:rPr>
              <a:t>D, </a:t>
            </a:r>
            <a:r>
              <a:rPr lang="en-US" sz="1800" b="0" i="0" u="none" strike="noStrike" baseline="0">
                <a:latin typeface="Times New Roman" panose="02020603050405020304" pitchFamily="18" charset="0"/>
              </a:rPr>
              <a:t>the entire network to</a:t>
            </a:r>
            <a:br>
              <a:rPr lang="en-US" sz="1800" b="0" i="0" u="none" strike="noStrike" baseline="0">
                <a:latin typeface="Times New Roman" panose="02020603050405020304" pitchFamily="18" charset="0"/>
              </a:rPr>
            </a:br>
            <a:r>
              <a:rPr lang="en-US" sz="1800" b="0" i="0" u="none" strike="noStrike" baseline="0">
                <a:latin typeface="Times New Roman" panose="02020603050405020304" pitchFamily="18" charset="0"/>
              </a:rPr>
              <a:t>the left of this node can be replaced by a resistance of </a:t>
            </a:r>
            <a:r>
              <a:rPr lang="en-US" sz="1800" b="0" i="1" u="none" strike="noStrike" baseline="0">
                <a:latin typeface="Times New Roman" panose="02020603050405020304" pitchFamily="18" charset="0"/>
              </a:rPr>
              <a:t>2R </a:t>
            </a:r>
            <a:r>
              <a:rPr lang="en-US" sz="1800" b="0" i="0" u="none" strike="noStrike" baseline="0">
                <a:latin typeface="Times New Roman" panose="02020603050405020304" pitchFamily="18" charset="0"/>
              </a:rPr>
              <a:t>to form the equivalent circuit shown in Fig. 12.8b.</a:t>
            </a:r>
            <a:br>
              <a:rPr lang="en-US" sz="1800" b="0" i="0" u="none" strike="noStrike" baseline="0">
                <a:latin typeface="Times New Roman" panose="02020603050405020304" pitchFamily="18" charset="0"/>
              </a:rPr>
            </a:br>
            <a:br>
              <a:rPr lang="en-US" sz="1800" b="0" i="0" u="none" strike="noStrike" baseline="0">
                <a:latin typeface="Times New Roman" panose="02020603050405020304" pitchFamily="18" charset="0"/>
              </a:rPr>
            </a:br>
            <a:r>
              <a:rPr lang="en-US" sz="1800" b="0" i="0" u="none" strike="noStrike" baseline="0">
                <a:latin typeface="Times New Roman" panose="02020603050405020304" pitchFamily="18" charset="0"/>
              </a:rPr>
              <a:t>From this equivalent circuit, it can be easily seen that the output voltage is</a:t>
            </a:r>
            <a:endParaRPr lang="en-IN"/>
          </a:p>
        </p:txBody>
      </p:sp>
      <p:pic>
        <p:nvPicPr>
          <p:cNvPr id="4" name="Content Placeholder 3">
            <a:extLst>
              <a:ext uri="{FF2B5EF4-FFF2-40B4-BE49-F238E27FC236}">
                <a16:creationId xmlns:a16="http://schemas.microsoft.com/office/drawing/2014/main" id="{52584BCD-7B4A-4C89-9C11-FA43C515A7AB}"/>
              </a:ext>
            </a:extLst>
          </p:cNvPr>
          <p:cNvPicPr>
            <a:picLocks noGrp="1" noChangeAspect="1"/>
          </p:cNvPicPr>
          <p:nvPr>
            <p:ph idx="1"/>
          </p:nvPr>
        </p:nvPicPr>
        <p:blipFill>
          <a:blip r:embed="rId2"/>
          <a:stretch>
            <a:fillRect/>
          </a:stretch>
        </p:blipFill>
        <p:spPr>
          <a:xfrm>
            <a:off x="2971800" y="4419600"/>
            <a:ext cx="2971800" cy="519000"/>
          </a:xfrm>
          <a:prstGeom prst="rect">
            <a:avLst/>
          </a:prstGeom>
        </p:spPr>
      </p:pic>
    </p:spTree>
    <p:extLst>
      <p:ext uri="{BB962C8B-B14F-4D97-AF65-F5344CB8AC3E}">
        <p14:creationId xmlns:p14="http://schemas.microsoft.com/office/powerpoint/2010/main" val="8368843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DEE24-7366-4F43-AF20-FE10122EDFCA}"/>
              </a:ext>
            </a:extLst>
          </p:cNvPr>
          <p:cNvSpPr>
            <a:spLocks noGrp="1"/>
          </p:cNvSpPr>
          <p:nvPr>
            <p:ph type="title"/>
          </p:nvPr>
        </p:nvSpPr>
        <p:spPr>
          <a:xfrm>
            <a:off x="484710" y="304800"/>
            <a:ext cx="8125890" cy="5715000"/>
          </a:xfrm>
        </p:spPr>
        <p:txBody>
          <a:bodyPr/>
          <a:lstStyle/>
          <a:p>
            <a:r>
              <a:rPr lang="en-US" sz="1800" b="0" i="0" u="none" strike="noStrike" baseline="0">
                <a:latin typeface="Times New Roman" panose="02020603050405020304" pitchFamily="18" charset="0"/>
              </a:rPr>
              <a:t>To determine the output voltage due to the second MSB, assume a digital input signal of O 100. </a:t>
            </a:r>
            <a:br>
              <a:rPr lang="en-US" sz="1800" b="0" i="0" u="none" strike="noStrike" baseline="0">
                <a:latin typeface="Times New Roman" panose="02020603050405020304" pitchFamily="18" charset="0"/>
              </a:rPr>
            </a:br>
            <a:br>
              <a:rPr lang="en-US" sz="1800" b="0" i="0" u="none" strike="noStrike" baseline="0">
                <a:latin typeface="Times New Roman" panose="02020603050405020304" pitchFamily="18" charset="0"/>
              </a:rPr>
            </a:br>
            <a:r>
              <a:rPr lang="en-US" sz="1800" b="0" i="0" u="none" strike="noStrike" baseline="0">
                <a:latin typeface="Times New Roman" panose="02020603050405020304" pitchFamily="18" charset="0"/>
              </a:rPr>
              <a:t>This can be represented by the circuit shown in Fig. 12.9a. </a:t>
            </a:r>
            <a:br>
              <a:rPr lang="en-US" sz="1800" b="0" i="0" u="none" strike="noStrike" baseline="0">
                <a:latin typeface="Times New Roman" panose="02020603050405020304" pitchFamily="18" charset="0"/>
              </a:rPr>
            </a:br>
            <a:br>
              <a:rPr lang="en-US" sz="1800" b="0" i="0" u="none" strike="noStrike" baseline="0">
                <a:latin typeface="Times New Roman" panose="02020603050405020304" pitchFamily="18" charset="0"/>
              </a:rPr>
            </a:br>
            <a:r>
              <a:rPr lang="en-US" sz="1800" b="0" i="0" u="none" strike="noStrike" baseline="0">
                <a:latin typeface="Times New Roman" panose="02020603050405020304" pitchFamily="18" charset="0"/>
              </a:rPr>
              <a:t>Since there are no voltage sources to the left of node C, the entire network to the left of this node can be replaced by a resistance of </a:t>
            </a:r>
            <a:r>
              <a:rPr lang="en-US" sz="1800" b="0" i="1" u="none" strike="noStrike" baseline="0">
                <a:latin typeface="Times New Roman" panose="02020603050405020304" pitchFamily="18" charset="0"/>
              </a:rPr>
              <a:t>2R, </a:t>
            </a:r>
            <a:r>
              <a:rPr lang="en-US" sz="1800" b="0" i="0" u="none" strike="noStrike" baseline="0">
                <a:latin typeface="Times New Roman" panose="02020603050405020304" pitchFamily="18" charset="0"/>
              </a:rPr>
              <a:t>as shown in Fig. 12.9b.</a:t>
            </a:r>
            <a:br>
              <a:rPr lang="en-US" sz="1800" b="0" i="0" u="none" strike="noStrike" baseline="0">
                <a:latin typeface="Times New Roman" panose="02020603050405020304" pitchFamily="18" charset="0"/>
              </a:rPr>
            </a:br>
            <a:endParaRPr lang="en-IN"/>
          </a:p>
        </p:txBody>
      </p:sp>
      <p:pic>
        <p:nvPicPr>
          <p:cNvPr id="4" name="Content Placeholder 3">
            <a:extLst>
              <a:ext uri="{FF2B5EF4-FFF2-40B4-BE49-F238E27FC236}">
                <a16:creationId xmlns:a16="http://schemas.microsoft.com/office/drawing/2014/main" id="{C00EE685-F791-4E5A-9B82-C674BBE8C77E}"/>
              </a:ext>
            </a:extLst>
          </p:cNvPr>
          <p:cNvPicPr>
            <a:picLocks noGrp="1" noChangeAspect="1"/>
          </p:cNvPicPr>
          <p:nvPr>
            <p:ph idx="1"/>
          </p:nvPr>
        </p:nvPicPr>
        <p:blipFill>
          <a:blip r:embed="rId2"/>
          <a:stretch>
            <a:fillRect/>
          </a:stretch>
        </p:blipFill>
        <p:spPr>
          <a:xfrm>
            <a:off x="3390186" y="5704166"/>
            <a:ext cx="2314937" cy="506083"/>
          </a:xfrm>
          <a:prstGeom prst="rect">
            <a:avLst/>
          </a:prstGeom>
        </p:spPr>
      </p:pic>
      <p:pic>
        <p:nvPicPr>
          <p:cNvPr id="5" name="Content Placeholder 4">
            <a:extLst>
              <a:ext uri="{FF2B5EF4-FFF2-40B4-BE49-F238E27FC236}">
                <a16:creationId xmlns:a16="http://schemas.microsoft.com/office/drawing/2014/main" id="{1F3217D6-1C35-4BB0-9FBC-E4337D258A63}"/>
              </a:ext>
            </a:extLst>
          </p:cNvPr>
          <p:cNvPicPr>
            <a:picLocks noChangeAspect="1"/>
          </p:cNvPicPr>
          <p:nvPr/>
        </p:nvPicPr>
        <p:blipFill>
          <a:blip r:embed="rId3"/>
          <a:stretch>
            <a:fillRect/>
          </a:stretch>
        </p:blipFill>
        <p:spPr>
          <a:xfrm>
            <a:off x="484710" y="2410782"/>
            <a:ext cx="8001000" cy="3124200"/>
          </a:xfrm>
          <a:prstGeom prst="rect">
            <a:avLst/>
          </a:prstGeom>
        </p:spPr>
      </p:pic>
    </p:spTree>
    <p:extLst>
      <p:ext uri="{BB962C8B-B14F-4D97-AF65-F5344CB8AC3E}">
        <p14:creationId xmlns:p14="http://schemas.microsoft.com/office/powerpoint/2010/main" val="16194681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9A742-51A0-4BD5-B5E7-FF36F5C884E2}"/>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DC6B46E-E88F-4BA8-B885-605E77289770}"/>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C61BAF7A-D33F-4F93-B956-7484EAEBC200}"/>
              </a:ext>
            </a:extLst>
          </p:cNvPr>
          <p:cNvPicPr>
            <a:picLocks noChangeAspect="1"/>
          </p:cNvPicPr>
          <p:nvPr/>
        </p:nvPicPr>
        <p:blipFill>
          <a:blip r:embed="rId2"/>
          <a:stretch>
            <a:fillRect/>
          </a:stretch>
        </p:blipFill>
        <p:spPr>
          <a:xfrm>
            <a:off x="736537" y="731837"/>
            <a:ext cx="7670926" cy="5059363"/>
          </a:xfrm>
          <a:prstGeom prst="rect">
            <a:avLst/>
          </a:prstGeom>
        </p:spPr>
      </p:pic>
    </p:spTree>
    <p:extLst>
      <p:ext uri="{BB962C8B-B14F-4D97-AF65-F5344CB8AC3E}">
        <p14:creationId xmlns:p14="http://schemas.microsoft.com/office/powerpoint/2010/main" val="11403400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3F39B-0316-491E-93DF-E1A4141E5CA8}"/>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556C5610-6B5D-4020-9789-F9ECA655FA78}"/>
              </a:ext>
            </a:extLst>
          </p:cNvPr>
          <p:cNvPicPr>
            <a:picLocks noGrp="1" noChangeAspect="1"/>
          </p:cNvPicPr>
          <p:nvPr>
            <p:ph idx="1"/>
          </p:nvPr>
        </p:nvPicPr>
        <p:blipFill>
          <a:blip r:embed="rId2"/>
          <a:stretch>
            <a:fillRect/>
          </a:stretch>
        </p:blipFill>
        <p:spPr>
          <a:xfrm>
            <a:off x="667012" y="1295400"/>
            <a:ext cx="7809976" cy="4419599"/>
          </a:xfrm>
          <a:prstGeom prst="rect">
            <a:avLst/>
          </a:prstGeom>
        </p:spPr>
      </p:pic>
    </p:spTree>
    <p:extLst>
      <p:ext uri="{BB962C8B-B14F-4D97-AF65-F5344CB8AC3E}">
        <p14:creationId xmlns:p14="http://schemas.microsoft.com/office/powerpoint/2010/main" val="42257777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303A3-7DD6-486C-9FDB-A05D20631C0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D28F6D64-675A-4B42-8E03-15D94678609A}"/>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26ECEAA4-AD96-41F6-9CC2-012F7669EE2F}"/>
              </a:ext>
            </a:extLst>
          </p:cNvPr>
          <p:cNvPicPr>
            <a:picLocks noChangeAspect="1"/>
          </p:cNvPicPr>
          <p:nvPr/>
        </p:nvPicPr>
        <p:blipFill>
          <a:blip r:embed="rId2"/>
          <a:stretch>
            <a:fillRect/>
          </a:stretch>
        </p:blipFill>
        <p:spPr>
          <a:xfrm>
            <a:off x="736537" y="1219200"/>
            <a:ext cx="7670926" cy="4114800"/>
          </a:xfrm>
          <a:prstGeom prst="rect">
            <a:avLst/>
          </a:prstGeom>
        </p:spPr>
      </p:pic>
    </p:spTree>
    <p:extLst>
      <p:ext uri="{BB962C8B-B14F-4D97-AF65-F5344CB8AC3E}">
        <p14:creationId xmlns:p14="http://schemas.microsoft.com/office/powerpoint/2010/main" val="19988149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49C39-C11B-40EC-A587-89277313D98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1573A51F-B3DF-45FA-AB1F-DE92DC3829E1}"/>
              </a:ext>
            </a:extLst>
          </p:cNvPr>
          <p:cNvSpPr>
            <a:spLocks noGrp="1"/>
          </p:cNvSpPr>
          <p:nvPr>
            <p:ph idx="1"/>
          </p:nvPr>
        </p:nvSpPr>
        <p:spPr/>
        <p:txBody>
          <a:bodyPr/>
          <a:lstStyle/>
          <a:p>
            <a:endParaRPr lang="en-IN" dirty="0"/>
          </a:p>
        </p:txBody>
      </p:sp>
      <p:pic>
        <p:nvPicPr>
          <p:cNvPr id="4" name="Picture 3">
            <a:extLst>
              <a:ext uri="{FF2B5EF4-FFF2-40B4-BE49-F238E27FC236}">
                <a16:creationId xmlns:a16="http://schemas.microsoft.com/office/drawing/2014/main" id="{088F0628-2EC7-40D9-B18B-AB6A7DD32420}"/>
              </a:ext>
            </a:extLst>
          </p:cNvPr>
          <p:cNvPicPr>
            <a:picLocks noChangeAspect="1"/>
          </p:cNvPicPr>
          <p:nvPr/>
        </p:nvPicPr>
        <p:blipFill>
          <a:blip r:embed="rId2"/>
          <a:stretch>
            <a:fillRect/>
          </a:stretch>
        </p:blipFill>
        <p:spPr>
          <a:xfrm>
            <a:off x="1176862" y="1600201"/>
            <a:ext cx="6790276" cy="2667000"/>
          </a:xfrm>
          <a:prstGeom prst="rect">
            <a:avLst/>
          </a:prstGeom>
        </p:spPr>
      </p:pic>
    </p:spTree>
    <p:extLst>
      <p:ext uri="{BB962C8B-B14F-4D97-AF65-F5344CB8AC3E}">
        <p14:creationId xmlns:p14="http://schemas.microsoft.com/office/powerpoint/2010/main" val="337662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 CONVERTER</a:t>
            </a:r>
          </a:p>
        </p:txBody>
      </p:sp>
      <p:sp>
        <p:nvSpPr>
          <p:cNvPr id="3" name="Content Placeholder 2"/>
          <p:cNvSpPr>
            <a:spLocks noGrp="1"/>
          </p:cNvSpPr>
          <p:nvPr>
            <p:ph idx="1"/>
          </p:nvPr>
        </p:nvSpPr>
        <p:spPr>
          <a:xfrm>
            <a:off x="484710" y="1371601"/>
            <a:ext cx="8278290" cy="4876806"/>
          </a:xfrm>
        </p:spPr>
        <p:txBody>
          <a:bodyPr>
            <a:normAutofit lnSpcReduction="10000"/>
          </a:bodyPr>
          <a:lstStyle/>
          <a:p>
            <a:pPr algn="just"/>
            <a:r>
              <a:rPr lang="en-US" sz="1800" b="0" i="0" u="none" strike="noStrike" baseline="0">
                <a:latin typeface="Times New Roman" panose="02020603050405020304" pitchFamily="18" charset="0"/>
              </a:rPr>
              <a:t>Either the resistive divider or the ladder can be used as the basis for a digital-to-analog (DIA) converter. </a:t>
            </a:r>
          </a:p>
          <a:p>
            <a:pPr algn="just"/>
            <a:r>
              <a:rPr lang="en-US" sz="1800" b="0" i="0" u="none" strike="noStrike" baseline="0">
                <a:latin typeface="Times New Roman" panose="02020603050405020304" pitchFamily="18" charset="0"/>
              </a:rPr>
              <a:t>It is in the resistive network that the actual translation from a digital signal to an analog voltage takes place. </a:t>
            </a:r>
          </a:p>
          <a:p>
            <a:pPr algn="just"/>
            <a:r>
              <a:rPr lang="en-US" sz="1800" b="0" i="0" u="none" strike="noStrike" baseline="0">
                <a:latin typeface="Times New Roman" panose="02020603050405020304" pitchFamily="18" charset="0"/>
              </a:rPr>
              <a:t>There is, however, the need for additional circuitry to complete the design of the </a:t>
            </a:r>
            <a:r>
              <a:rPr lang="en-US" sz="1800" b="0" i="1" u="none" strike="noStrike" baseline="0">
                <a:latin typeface="Arial" panose="020B0604020202020204" pitchFamily="34" charset="0"/>
              </a:rPr>
              <a:t>DI </a:t>
            </a:r>
            <a:r>
              <a:rPr lang="en-US" sz="1800" b="0" i="0" u="none" strike="noStrike" baseline="0">
                <a:latin typeface="Times New Roman" panose="02020603050405020304" pitchFamily="18" charset="0"/>
              </a:rPr>
              <a:t>A converter.</a:t>
            </a:r>
          </a:p>
          <a:p>
            <a:pPr algn="just"/>
            <a:r>
              <a:rPr lang="en-US" sz="1800" b="0" i="0" u="none" strike="noStrike" baseline="0">
                <a:latin typeface="Times New Roman" panose="02020603050405020304" pitchFamily="18" charset="0"/>
              </a:rPr>
              <a:t>As an integral part of the </a:t>
            </a:r>
            <a:r>
              <a:rPr lang="en-US" sz="1800" b="0" i="1" u="none" strike="noStrike" baseline="0">
                <a:latin typeface="Arial" panose="020B0604020202020204" pitchFamily="34" charset="0"/>
              </a:rPr>
              <a:t>DI </a:t>
            </a:r>
            <a:r>
              <a:rPr lang="en-US" sz="1800" b="0" i="0" u="none" strike="noStrike" baseline="0">
                <a:latin typeface="Times New Roman" panose="02020603050405020304" pitchFamily="18" charset="0"/>
              </a:rPr>
              <a:t>A converter there must be a register that can be used to store the digital information. </a:t>
            </a:r>
          </a:p>
          <a:p>
            <a:pPr algn="just"/>
            <a:r>
              <a:rPr lang="en-US" sz="1800" b="0" i="0" u="none" strike="noStrike" baseline="0">
                <a:latin typeface="Times New Roman" panose="02020603050405020304" pitchFamily="18" charset="0"/>
              </a:rPr>
              <a:t>The simplest register is formed by use of </a:t>
            </a:r>
            <a:r>
              <a:rPr lang="en-US" sz="1800" b="0" i="1" u="none" strike="noStrike" baseline="0">
                <a:latin typeface="Times New Roman" panose="02020603050405020304" pitchFamily="18" charset="0"/>
              </a:rPr>
              <a:t>RS </a:t>
            </a:r>
            <a:r>
              <a:rPr lang="en-US" sz="1800" b="0" i="0" u="none" strike="noStrike" baseline="0">
                <a:latin typeface="Times New Roman" panose="02020603050405020304" pitchFamily="18" charset="0"/>
              </a:rPr>
              <a:t>flip-flops, with one flip-flop per bit. </a:t>
            </a:r>
          </a:p>
          <a:p>
            <a:pPr algn="just"/>
            <a:r>
              <a:rPr lang="en-US" sz="1800" b="0" i="0" u="none" strike="noStrike" baseline="0">
                <a:latin typeface="Times New Roman" panose="02020603050405020304" pitchFamily="18" charset="0"/>
              </a:rPr>
              <a:t>There must also be level amplifiers between the register and the resistive network to ensure that the digital signals presented to the network are all of the same level and are constant. </a:t>
            </a:r>
          </a:p>
          <a:p>
            <a:pPr algn="just"/>
            <a:r>
              <a:rPr lang="en-US" sz="1800" b="0" i="0" u="none" strike="noStrike" baseline="0">
                <a:latin typeface="Times New Roman" panose="02020603050405020304" pitchFamily="18" charset="0"/>
              </a:rPr>
              <a:t>Finally, there must be some form of gating on the input of the register such that the flip-flops can be set with the proper infomation from the digital system. </a:t>
            </a:r>
          </a:p>
          <a:p>
            <a:pPr algn="just"/>
            <a:r>
              <a:rPr lang="en-US" sz="1800" b="0" i="0" u="none" strike="noStrike" baseline="0">
                <a:latin typeface="Times New Roman" panose="02020603050405020304" pitchFamily="18" charset="0"/>
              </a:rPr>
              <a:t>A complete </a:t>
            </a:r>
            <a:r>
              <a:rPr lang="en-US" sz="1800" b="0" i="1" u="none" strike="noStrike" baseline="0">
                <a:latin typeface="Arial" panose="020B0604020202020204" pitchFamily="34" charset="0"/>
              </a:rPr>
              <a:t>DI </a:t>
            </a:r>
            <a:r>
              <a:rPr lang="en-US" sz="1800" b="0" i="0" u="none" strike="noStrike" baseline="0">
                <a:latin typeface="Times New Roman" panose="02020603050405020304" pitchFamily="18" charset="0"/>
              </a:rPr>
              <a:t>A converter in block-diagram form is shown in Fig. 12.13a.</a:t>
            </a:r>
            <a:endParaRPr lang="en-US" dirty="0"/>
          </a:p>
        </p:txBody>
      </p:sp>
    </p:spTree>
    <p:extLst>
      <p:ext uri="{BB962C8B-B14F-4D97-AF65-F5344CB8AC3E}">
        <p14:creationId xmlns:p14="http://schemas.microsoft.com/office/powerpoint/2010/main" val="34576160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89E793-EA4D-4704-A772-D127175B630B}"/>
              </a:ext>
            </a:extLst>
          </p:cNvPr>
          <p:cNvSpPr>
            <a:spLocks noGrp="1"/>
          </p:cNvSpPr>
          <p:nvPr>
            <p:ph type="title"/>
          </p:nvPr>
        </p:nvSpPr>
        <p:spPr/>
        <p:txBody>
          <a:bodyPr/>
          <a:lstStyle/>
          <a:p>
            <a:endParaRPr lang="en-IN"/>
          </a:p>
        </p:txBody>
      </p:sp>
      <p:pic>
        <p:nvPicPr>
          <p:cNvPr id="4" name="Picture 2">
            <a:extLst>
              <a:ext uri="{FF2B5EF4-FFF2-40B4-BE49-F238E27FC236}">
                <a16:creationId xmlns:a16="http://schemas.microsoft.com/office/drawing/2014/main" id="{DBE907F5-979A-42AB-8F44-0DD86ED7A8C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362200" y="1447800"/>
            <a:ext cx="3676650" cy="4076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631917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4963" y="1281113"/>
            <a:ext cx="5934075" cy="4295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199604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637AB-0CF6-41CE-B12C-B37E3EBC1DB1}"/>
              </a:ext>
            </a:extLst>
          </p:cNvPr>
          <p:cNvSpPr>
            <a:spLocks noGrp="1"/>
          </p:cNvSpPr>
          <p:nvPr>
            <p:ph type="title"/>
          </p:nvPr>
        </p:nvSpPr>
        <p:spPr>
          <a:xfrm>
            <a:off x="484710" y="452718"/>
            <a:ext cx="7055380" cy="461682"/>
          </a:xfrm>
        </p:spPr>
        <p:txBody>
          <a:bodyPr/>
          <a:lstStyle/>
          <a:p>
            <a:r>
              <a:rPr lang="en-IN" sz="1800" b="1" i="0" u="none" strike="noStrike" baseline="0">
                <a:latin typeface="Arial" panose="020B0604020202020204" pitchFamily="34" charset="0"/>
              </a:rPr>
              <a:t>VARIABLE, RESISTOR NETWORKS</a:t>
            </a:r>
            <a:endParaRPr lang="en-IN"/>
          </a:p>
        </p:txBody>
      </p:sp>
      <p:sp>
        <p:nvSpPr>
          <p:cNvPr id="3" name="Content Placeholder 2">
            <a:extLst>
              <a:ext uri="{FF2B5EF4-FFF2-40B4-BE49-F238E27FC236}">
                <a16:creationId xmlns:a16="http://schemas.microsoft.com/office/drawing/2014/main" id="{5A9F9DFB-5370-42B6-9D98-DBAD2F162D06}"/>
              </a:ext>
            </a:extLst>
          </p:cNvPr>
          <p:cNvSpPr>
            <a:spLocks noGrp="1"/>
          </p:cNvSpPr>
          <p:nvPr>
            <p:ph idx="1"/>
          </p:nvPr>
        </p:nvSpPr>
        <p:spPr>
          <a:xfrm>
            <a:off x="483974" y="1828799"/>
            <a:ext cx="7821826" cy="4419607"/>
          </a:xfrm>
        </p:spPr>
        <p:txBody>
          <a:bodyPr/>
          <a:lstStyle/>
          <a:p>
            <a:pPr algn="just"/>
            <a:r>
              <a:rPr lang="en-US" sz="1800" b="0" i="0" u="none" strike="noStrike" baseline="0">
                <a:latin typeface="Times New Roman" panose="02020603050405020304" pitchFamily="18" charset="0"/>
              </a:rPr>
              <a:t>The basic problem in converting a digital signal into an equivalent analog signal is to change the </a:t>
            </a:r>
            <a:r>
              <a:rPr lang="en-US" sz="1800" b="0" i="1" u="none" strike="noStrike" baseline="0">
                <a:latin typeface="Times New Roman" panose="02020603050405020304" pitchFamily="18" charset="0"/>
              </a:rPr>
              <a:t>n </a:t>
            </a:r>
            <a:r>
              <a:rPr lang="en-US" sz="1800" b="0" i="0" u="none" strike="noStrike" baseline="0">
                <a:latin typeface="Times New Roman" panose="02020603050405020304" pitchFamily="18" charset="0"/>
              </a:rPr>
              <a:t>digital voltage levels into one equivalent analog voltage. </a:t>
            </a:r>
          </a:p>
          <a:p>
            <a:pPr algn="just"/>
            <a:r>
              <a:rPr lang="en-US" sz="1800" b="0" i="0" u="none" strike="noStrike" baseline="0">
                <a:latin typeface="Times New Roman" panose="02020603050405020304" pitchFamily="18" charset="0"/>
              </a:rPr>
              <a:t>This can be most easily accomplished by designing a resistive network that will change each digital level into an equivalent binary weighted voltage ( or current).</a:t>
            </a:r>
            <a:endParaRPr lang="en-IN"/>
          </a:p>
        </p:txBody>
      </p:sp>
    </p:spTree>
    <p:extLst>
      <p:ext uri="{BB962C8B-B14F-4D97-AF65-F5344CB8AC3E}">
        <p14:creationId xmlns:p14="http://schemas.microsoft.com/office/powerpoint/2010/main" val="254860490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9568B5F-49C3-4099-AB41-A278DEAEABB2}"/>
              </a:ext>
            </a:extLst>
          </p:cNvPr>
          <p:cNvSpPr>
            <a:spLocks noGrp="1"/>
          </p:cNvSpPr>
          <p:nvPr>
            <p:ph idx="1"/>
          </p:nvPr>
        </p:nvSpPr>
        <p:spPr>
          <a:xfrm>
            <a:off x="457200" y="381001"/>
            <a:ext cx="8229600" cy="5867406"/>
          </a:xfrm>
        </p:spPr>
        <p:txBody>
          <a:bodyPr>
            <a:normAutofit fontScale="92500" lnSpcReduction="10000"/>
          </a:bodyPr>
          <a:lstStyle/>
          <a:p>
            <a:pPr algn="just"/>
            <a:r>
              <a:rPr lang="en-US" sz="1800" b="0" i="0" u="none" strike="noStrike" baseline="0">
                <a:latin typeface="Times New Roman" panose="02020603050405020304" pitchFamily="18" charset="0"/>
              </a:rPr>
              <a:t>Let us expand on the block diagram shown in this Fig. 12.13a by drawing the complete schematic for a 4-bit </a:t>
            </a:r>
            <a:r>
              <a:rPr lang="en-US" sz="1800" b="0" i="1" u="none" strike="noStrike" baseline="0">
                <a:latin typeface="Arial" panose="020B0604020202020204" pitchFamily="34" charset="0"/>
              </a:rPr>
              <a:t>DI </a:t>
            </a:r>
            <a:r>
              <a:rPr lang="en-US" sz="1800" b="0" i="0" u="none" strike="noStrike" baseline="0">
                <a:latin typeface="Times New Roman" panose="02020603050405020304" pitchFamily="18" charset="0"/>
              </a:rPr>
              <a:t>A converter as shown in Fig. 12.13b. </a:t>
            </a:r>
          </a:p>
          <a:p>
            <a:pPr algn="just"/>
            <a:r>
              <a:rPr lang="en-US" sz="1800" b="0" i="0" u="none" strike="noStrike" baseline="0">
                <a:latin typeface="Times New Roman" panose="02020603050405020304" pitchFamily="18" charset="0"/>
              </a:rPr>
              <a:t>You will recognize that the resistor network used is of the ladder </a:t>
            </a:r>
            <a:r>
              <a:rPr lang="en-IN" sz="1800" b="0" i="0" u="none" strike="noStrike" baseline="0">
                <a:latin typeface="Times New Roman" panose="02020603050405020304" pitchFamily="18" charset="0"/>
              </a:rPr>
              <a:t>type.</a:t>
            </a:r>
          </a:p>
          <a:p>
            <a:pPr algn="just"/>
            <a:r>
              <a:rPr lang="en-US" sz="1800" b="0" i="0" u="none" strike="noStrike" baseline="0">
                <a:latin typeface="Times New Roman" panose="02020603050405020304" pitchFamily="18" charset="0"/>
              </a:rPr>
              <a:t>The level amplifiers each have two inputs: one input is the </a:t>
            </a:r>
            <a:r>
              <a:rPr lang="en-US" sz="1800" b="0" i="0" u="none" strike="noStrike" baseline="0">
                <a:latin typeface="Arial" panose="020B0604020202020204" pitchFamily="34" charset="0"/>
              </a:rPr>
              <a:t>+ </a:t>
            </a:r>
            <a:r>
              <a:rPr lang="en-US" sz="1800" b="0" i="0" u="none" strike="noStrike" baseline="0">
                <a:latin typeface="Times New Roman" panose="02020603050405020304" pitchFamily="18" charset="0"/>
              </a:rPr>
              <a:t>10 V from the precision voltage source, and the other is from a flip-flop. The amplifiers work in such a way that when the input from a flip-flop is high, the output of the amplifier is at +IO </a:t>
            </a:r>
            <a:r>
              <a:rPr lang="en-US" sz="1800" b="0" i="0" u="none" strike="noStrike" baseline="0">
                <a:latin typeface="Arial" panose="020B0604020202020204" pitchFamily="34" charset="0"/>
              </a:rPr>
              <a:t>V. </a:t>
            </a:r>
            <a:r>
              <a:rPr lang="en-US" sz="1800" b="0" i="0" u="none" strike="noStrike" baseline="0">
                <a:latin typeface="Times New Roman" panose="02020603050405020304" pitchFamily="18" charset="0"/>
              </a:rPr>
              <a:t>When the input from the flip-flop is. low, the output is O V.</a:t>
            </a:r>
          </a:p>
          <a:p>
            <a:pPr algn="just"/>
            <a:r>
              <a:rPr lang="en-US" sz="1800" b="0" i="0" u="none" strike="noStrike" baseline="0">
                <a:latin typeface="Times New Roman" panose="02020603050405020304" pitchFamily="18" charset="0"/>
              </a:rPr>
              <a:t>The four flip-flops form the register necessary for storing the digital information.</a:t>
            </a:r>
          </a:p>
          <a:p>
            <a:pPr algn="just"/>
            <a:r>
              <a:rPr lang="en-US" sz="1800" b="0" i="0" u="none" strike="noStrike" baseline="0">
                <a:latin typeface="Times New Roman" panose="02020603050405020304" pitchFamily="18" charset="0"/>
              </a:rPr>
              <a:t> The flip-flop on the right represents the MSB, and the flip-flop on the left represents the LSB.</a:t>
            </a:r>
          </a:p>
          <a:p>
            <a:pPr algn="just"/>
            <a:r>
              <a:rPr lang="en-US" sz="1800" b="0" i="0" u="none" strike="noStrike" baseline="0">
                <a:latin typeface="Times New Roman" panose="02020603050405020304" pitchFamily="18" charset="0"/>
              </a:rPr>
              <a:t> Each flip-flop is a simple </a:t>
            </a:r>
            <a:r>
              <a:rPr lang="en-US" sz="1800" b="0" i="1" u="none" strike="noStrike" baseline="0">
                <a:latin typeface="Times New Roman" panose="02020603050405020304" pitchFamily="18" charset="0"/>
              </a:rPr>
              <a:t>RS </a:t>
            </a:r>
            <a:r>
              <a:rPr lang="en-US" sz="1800" b="0" i="0" u="none" strike="noStrike" baseline="0">
                <a:latin typeface="Times New Roman" panose="02020603050405020304" pitchFamily="18" charset="0"/>
              </a:rPr>
              <a:t>latch and requires a positive level at the </a:t>
            </a:r>
            <a:r>
              <a:rPr lang="en-US" sz="1800" b="0" i="1" u="none" strike="noStrike" baseline="0">
                <a:latin typeface="Arial" panose="020B0604020202020204" pitchFamily="34" charset="0"/>
              </a:rPr>
              <a:t>R </a:t>
            </a:r>
            <a:r>
              <a:rPr lang="en-US" sz="1800" b="0" i="0" u="none" strike="noStrike" baseline="0">
                <a:latin typeface="Times New Roman" panose="02020603050405020304" pitchFamily="18" charset="0"/>
              </a:rPr>
              <a:t>or </a:t>
            </a:r>
            <a:r>
              <a:rPr lang="en-US" sz="1800" b="0" i="1" u="none" strike="noStrike" baseline="0">
                <a:latin typeface="Arial" panose="020B0604020202020204" pitchFamily="34" charset="0"/>
              </a:rPr>
              <a:t>S </a:t>
            </a:r>
            <a:r>
              <a:rPr lang="en-US" sz="1800" b="0" i="0" u="none" strike="noStrike" baseline="0">
                <a:latin typeface="Times New Roman" panose="02020603050405020304" pitchFamily="18" charset="0"/>
              </a:rPr>
              <a:t>inpμt to reset or set it.</a:t>
            </a:r>
          </a:p>
          <a:p>
            <a:pPr algn="just"/>
            <a:r>
              <a:rPr lang="en-US" sz="1800" b="0" i="0" u="none" strike="noStrike" baseline="0">
                <a:latin typeface="Times New Roman" panose="02020603050405020304" pitchFamily="18" charset="0"/>
              </a:rPr>
              <a:t> The gating scheme for entering information into the register is straightforward With this particular gating scheme, the flipflops need not be reset (or set) each time new information is entered. </a:t>
            </a:r>
          </a:p>
          <a:p>
            <a:pPr algn="just"/>
            <a:r>
              <a:rPr lang="en-US" sz="1800" b="0" i="0" u="none" strike="noStrike" baseline="0">
                <a:latin typeface="Times New Roman" panose="02020603050405020304" pitchFamily="18" charset="0"/>
              </a:rPr>
              <a:t>When the READ IN line goes high, only one of the two gate outputs connected to each flip-flop is high, and the flip-flop is set or reset accordingly.</a:t>
            </a:r>
          </a:p>
          <a:p>
            <a:pPr algn="just"/>
            <a:r>
              <a:rPr lang="en-US" sz="1800" b="0" i="0" u="none" strike="noStrike" baseline="0">
                <a:latin typeface="Times New Roman" panose="02020603050405020304" pitchFamily="18" charset="0"/>
              </a:rPr>
              <a:t>Thus data are entered into the register each time the READ IN (strobe) pulse occurs.</a:t>
            </a:r>
          </a:p>
          <a:p>
            <a:pPr algn="just"/>
            <a:r>
              <a:rPr lang="en-US" sz="1800" b="0" i="0" u="none" strike="noStrike" baseline="0">
                <a:latin typeface="Times New Roman" panose="02020603050405020304" pitchFamily="18" charset="0"/>
              </a:rPr>
              <a:t> </a:t>
            </a:r>
            <a:r>
              <a:rPr lang="en-US" sz="1800" b="0" i="1" u="none" strike="noStrike" baseline="0">
                <a:latin typeface="Times New Roman" panose="02020603050405020304" pitchFamily="18" charset="0"/>
              </a:rPr>
              <a:t>D </a:t>
            </a:r>
            <a:r>
              <a:rPr lang="en-US" sz="1800" b="0" i="0" u="none" strike="noStrike" baseline="0">
                <a:latin typeface="Times New Roman" panose="02020603050405020304" pitchFamily="18" charset="0"/>
              </a:rPr>
              <a:t>flip-flops could be used in place of the </a:t>
            </a:r>
            <a:r>
              <a:rPr lang="en-US" sz="1800" b="0" i="1" u="none" strike="noStrike" baseline="0">
                <a:latin typeface="Arial" panose="020B0604020202020204" pitchFamily="34" charset="0"/>
              </a:rPr>
              <a:t>RS </a:t>
            </a:r>
            <a:r>
              <a:rPr lang="en-US" sz="1800" b="0" i="0" u="none" strike="noStrike" baseline="0">
                <a:latin typeface="Times New Roman" panose="02020603050405020304" pitchFamily="18" charset="0"/>
              </a:rPr>
              <a:t>flip-flops.</a:t>
            </a:r>
            <a:endParaRPr lang="en-IN"/>
          </a:p>
        </p:txBody>
      </p:sp>
    </p:spTree>
    <p:extLst>
      <p:ext uri="{BB962C8B-B14F-4D97-AF65-F5344CB8AC3E}">
        <p14:creationId xmlns:p14="http://schemas.microsoft.com/office/powerpoint/2010/main" val="27155620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263A9-6891-470C-8DA2-6581D89B4ED3}"/>
              </a:ext>
            </a:extLst>
          </p:cNvPr>
          <p:cNvSpPr>
            <a:spLocks noGrp="1"/>
          </p:cNvSpPr>
          <p:nvPr>
            <p:ph type="title"/>
          </p:nvPr>
        </p:nvSpPr>
        <p:spPr/>
        <p:txBody>
          <a:bodyPr/>
          <a:lstStyle/>
          <a:p>
            <a:r>
              <a:rPr lang="en-US"/>
              <a:t>MULTIPLE SIGNALS</a:t>
            </a:r>
            <a:endParaRPr lang="en-IN"/>
          </a:p>
        </p:txBody>
      </p:sp>
      <p:sp>
        <p:nvSpPr>
          <p:cNvPr id="3" name="Content Placeholder 2">
            <a:extLst>
              <a:ext uri="{FF2B5EF4-FFF2-40B4-BE49-F238E27FC236}">
                <a16:creationId xmlns:a16="http://schemas.microsoft.com/office/drawing/2014/main" id="{9CC71AD6-6A0C-45A7-B5F2-AAEB00945B31}"/>
              </a:ext>
            </a:extLst>
          </p:cNvPr>
          <p:cNvSpPr>
            <a:spLocks noGrp="1"/>
          </p:cNvSpPr>
          <p:nvPr>
            <p:ph idx="1"/>
          </p:nvPr>
        </p:nvSpPr>
        <p:spPr>
          <a:xfrm>
            <a:off x="304800" y="1219200"/>
            <a:ext cx="8354490" cy="5029207"/>
          </a:xfrm>
        </p:spPr>
        <p:txBody>
          <a:bodyPr>
            <a:normAutofit lnSpcReduction="10000"/>
          </a:bodyPr>
          <a:lstStyle/>
          <a:p>
            <a:pPr algn="just"/>
            <a:r>
              <a:rPr lang="en-US" sz="1800" b="0" i="0" u="none" strike="noStrike" baseline="0">
                <a:latin typeface="Times New Roman" panose="02020603050405020304" pitchFamily="18" charset="0"/>
              </a:rPr>
              <a:t>Quite often it is necessary to decode more than one signal-for example, the </a:t>
            </a:r>
            <a:r>
              <a:rPr lang="en-US" sz="1800" b="0" i="1" u="none" strike="noStrike" baseline="0">
                <a:latin typeface="Times New Roman" panose="02020603050405020304" pitchFamily="18" charset="0"/>
              </a:rPr>
              <a:t>X </a:t>
            </a:r>
            <a:r>
              <a:rPr lang="en-US" sz="1800" b="0" i="0" u="none" strike="noStrike" baseline="0">
                <a:latin typeface="Times New Roman" panose="02020603050405020304" pitchFamily="18" charset="0"/>
              </a:rPr>
              <a:t>and </a:t>
            </a:r>
            <a:r>
              <a:rPr lang="en-US" sz="1800" b="0" i="1" u="none" strike="noStrike" baseline="0">
                <a:latin typeface="Times New Roman" panose="02020603050405020304" pitchFamily="18" charset="0"/>
              </a:rPr>
              <a:t>Y </a:t>
            </a:r>
            <a:r>
              <a:rPr lang="en-US" sz="1800" b="0" i="0" u="none" strike="noStrike" baseline="0">
                <a:latin typeface="Times New Roman" panose="02020603050405020304" pitchFamily="18" charset="0"/>
              </a:rPr>
              <a:t>coordinates for a plotting board. </a:t>
            </a:r>
          </a:p>
          <a:p>
            <a:pPr algn="just"/>
            <a:r>
              <a:rPr lang="en-US" sz="1800" b="0" i="0" u="none" strike="noStrike" baseline="0">
                <a:latin typeface="Times New Roman" panose="02020603050405020304" pitchFamily="18" charset="0"/>
              </a:rPr>
              <a:t>In this event, there are two ways in which to decode the signals.</a:t>
            </a:r>
          </a:p>
          <a:p>
            <a:pPr algn="just"/>
            <a:r>
              <a:rPr lang="en-US" sz="1800" b="0" i="0" u="none" strike="noStrike" baseline="0">
                <a:latin typeface="Times New Roman" panose="02020603050405020304" pitchFamily="18" charset="0"/>
              </a:rPr>
              <a:t>The first and most obvious method is simply to use one </a:t>
            </a:r>
            <a:r>
              <a:rPr lang="en-US" sz="1800" b="0" i="1" u="none" strike="noStrike" baseline="0">
                <a:latin typeface="Arial" panose="020B0604020202020204" pitchFamily="34" charset="0"/>
              </a:rPr>
              <a:t>DI </a:t>
            </a:r>
            <a:r>
              <a:rPr lang="en-US" sz="1800" b="0" i="0" u="none" strike="noStrike" baseline="0">
                <a:latin typeface="Times New Roman" panose="02020603050405020304" pitchFamily="18" charset="0"/>
              </a:rPr>
              <a:t>A converter for each signal. </a:t>
            </a:r>
          </a:p>
          <a:p>
            <a:pPr algn="just"/>
            <a:r>
              <a:rPr lang="en-US" sz="1800" b="0" i="0" u="none" strike="noStrike" baseline="0">
                <a:latin typeface="Times New Roman" panose="02020603050405020304" pitchFamily="18" charset="0"/>
              </a:rPr>
              <a:t>This method, shown in Fig. 12.14a, has the advantage that each signal to be decoded is held in its register and the analog output voltage is then held fixed. </a:t>
            </a:r>
          </a:p>
          <a:p>
            <a:pPr algn="just"/>
            <a:r>
              <a:rPr lang="en-US" sz="1800" b="0" i="0" u="none" strike="noStrike" baseline="0">
                <a:latin typeface="Times New Roman" panose="02020603050405020304" pitchFamily="18" charset="0"/>
              </a:rPr>
              <a:t>The digital input lines are connected in parallel to each converter.</a:t>
            </a:r>
          </a:p>
          <a:p>
            <a:pPr algn="just"/>
            <a:r>
              <a:rPr lang="en-US" sz="1800" b="0" i="0" u="none" strike="noStrike" baseline="0">
                <a:latin typeface="Times New Roman" panose="02020603050405020304" pitchFamily="18" charset="0"/>
              </a:rPr>
              <a:t> The proper converter is then selected for decoding by the select lines.</a:t>
            </a:r>
          </a:p>
          <a:p>
            <a:pPr algn="just"/>
            <a:r>
              <a:rPr lang="en-US" sz="1800" b="0" i="0" u="none" strike="noStrike" baseline="0">
                <a:latin typeface="Times New Roman" panose="02020603050405020304" pitchFamily="18" charset="0"/>
              </a:rPr>
              <a:t>The second method involves the use of only one </a:t>
            </a:r>
            <a:r>
              <a:rPr lang="en-US" sz="1800" b="0" i="1" u="none" strike="noStrike" baseline="0">
                <a:latin typeface="Arial" panose="020B0604020202020204" pitchFamily="34" charset="0"/>
              </a:rPr>
              <a:t>DI </a:t>
            </a:r>
            <a:r>
              <a:rPr lang="en-US" sz="1800" b="0" i="0" u="none" strike="noStrike" baseline="0">
                <a:latin typeface="Times New Roman" panose="02020603050405020304" pitchFamily="18" charset="0"/>
              </a:rPr>
              <a:t>A converter and switching its output. </a:t>
            </a:r>
          </a:p>
          <a:p>
            <a:pPr algn="just"/>
            <a:r>
              <a:rPr lang="en-US" sz="1800" b="0" i="0" u="none" strike="noStrike" baseline="0">
                <a:latin typeface="Times New Roman" panose="02020603050405020304" pitchFamily="18" charset="0"/>
              </a:rPr>
              <a:t>This is called </a:t>
            </a:r>
            <a:r>
              <a:rPr lang="en-US" sz="1800" b="0" i="1" u="none" strike="noStrike" baseline="0">
                <a:latin typeface="Times New Roman" panose="02020603050405020304" pitchFamily="18" charset="0"/>
              </a:rPr>
              <a:t>multiplexing, </a:t>
            </a:r>
            <a:r>
              <a:rPr lang="en-US" sz="1800" b="0" i="0" u="none" strike="noStrike" baseline="0">
                <a:latin typeface="Times New Roman" panose="02020603050405020304" pitchFamily="18" charset="0"/>
              </a:rPr>
              <a:t>and such a system is shown in Fig. 12.14b. </a:t>
            </a:r>
          </a:p>
          <a:p>
            <a:pPr algn="just"/>
            <a:r>
              <a:rPr lang="en-US" sz="1800" b="0" i="0" u="none" strike="noStrike" baseline="0">
                <a:latin typeface="Times New Roman" panose="02020603050405020304" pitchFamily="18" charset="0"/>
              </a:rPr>
              <a:t>The disadvantage here is that the analog output signal must be held between sampling periods, and the outputs must therefore be equipped with sample-and hold </a:t>
            </a:r>
            <a:r>
              <a:rPr lang="en-IN" sz="1800" b="0" i="0" u="none" strike="noStrike" baseline="0">
                <a:latin typeface="Times New Roman" panose="02020603050405020304" pitchFamily="18" charset="0"/>
              </a:rPr>
              <a:t>amplifiers.</a:t>
            </a:r>
            <a:endParaRPr lang="en-IN"/>
          </a:p>
        </p:txBody>
      </p:sp>
    </p:spTree>
    <p:extLst>
      <p:ext uri="{BB962C8B-B14F-4D97-AF65-F5344CB8AC3E}">
        <p14:creationId xmlns:p14="http://schemas.microsoft.com/office/powerpoint/2010/main" val="35526127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1209675"/>
            <a:ext cx="5943600" cy="4438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5344130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B7B99-B306-4795-8D6D-41C297E5C77C}"/>
              </a:ext>
            </a:extLst>
          </p:cNvPr>
          <p:cNvSpPr>
            <a:spLocks noGrp="1"/>
          </p:cNvSpPr>
          <p:nvPr>
            <p:ph type="title"/>
          </p:nvPr>
        </p:nvSpPr>
        <p:spPr>
          <a:xfrm>
            <a:off x="304800" y="304800"/>
            <a:ext cx="7055380" cy="1400530"/>
          </a:xfrm>
        </p:spPr>
        <p:txBody>
          <a:bodyPr/>
          <a:lstStyle/>
          <a:p>
            <a:r>
              <a:rPr lang="en-IN" sz="4400" b="1" i="0" u="none" strike="noStrike" baseline="0">
                <a:latin typeface="Times New Roman" panose="02020603050405020304" pitchFamily="18" charset="0"/>
              </a:rPr>
              <a:t>Sample and Hold Circuit</a:t>
            </a:r>
            <a:br>
              <a:rPr lang="en-IN" sz="4400" b="1" i="0" u="none" strike="noStrike" baseline="0">
                <a:latin typeface="Times New Roman" panose="02020603050405020304" pitchFamily="18" charset="0"/>
              </a:rPr>
            </a:br>
            <a:endParaRPr lang="en-IN"/>
          </a:p>
        </p:txBody>
      </p:sp>
      <p:sp>
        <p:nvSpPr>
          <p:cNvPr id="3" name="Content Placeholder 2">
            <a:extLst>
              <a:ext uri="{FF2B5EF4-FFF2-40B4-BE49-F238E27FC236}">
                <a16:creationId xmlns:a16="http://schemas.microsoft.com/office/drawing/2014/main" id="{788E46D1-1147-4365-8466-2FF2DDABC096}"/>
              </a:ext>
            </a:extLst>
          </p:cNvPr>
          <p:cNvSpPr>
            <a:spLocks noGrp="1"/>
          </p:cNvSpPr>
          <p:nvPr>
            <p:ph idx="1"/>
          </p:nvPr>
        </p:nvSpPr>
        <p:spPr>
          <a:xfrm>
            <a:off x="609600" y="1143001"/>
            <a:ext cx="7696200" cy="5105406"/>
          </a:xfrm>
        </p:spPr>
        <p:txBody>
          <a:bodyPr>
            <a:normAutofit fontScale="92500" lnSpcReduction="20000"/>
          </a:bodyPr>
          <a:lstStyle/>
          <a:p>
            <a:pPr algn="just"/>
            <a:r>
              <a:rPr lang="en-US" sz="1800" b="0" i="0" u="none" strike="noStrike" baseline="0">
                <a:latin typeface="Times New Roman" panose="02020603050405020304" pitchFamily="18" charset="0"/>
              </a:rPr>
              <a:t>An OA connected as in Fig. 12.15a is a unity-gain noninverting voltage amplifier-that is, </a:t>
            </a:r>
            <a:r>
              <a:rPr lang="en-US" sz="1800" b="0" i="1" u="none" strike="noStrike" baseline="0">
                <a:latin typeface="Arial" panose="020B0604020202020204" pitchFamily="34" charset="0"/>
              </a:rPr>
              <a:t>V0 </a:t>
            </a:r>
            <a:r>
              <a:rPr lang="en-US" sz="1800" b="0" i="0" u="none" strike="noStrike" baseline="0">
                <a:latin typeface="Times New Roman" panose="02020603050405020304" pitchFamily="18" charset="0"/>
              </a:rPr>
              <a:t>= </a:t>
            </a:r>
            <a:r>
              <a:rPr lang="en-US" sz="1800" b="0" i="1" u="none" strike="noStrike" baseline="0">
                <a:latin typeface="Arial" panose="020B0604020202020204" pitchFamily="34" charset="0"/>
              </a:rPr>
              <a:t>Vi- </a:t>
            </a:r>
            <a:r>
              <a:rPr lang="en-US" sz="1800" b="0" i="0" u="none" strike="noStrike" baseline="0">
                <a:latin typeface="Times New Roman" panose="02020603050405020304" pitchFamily="18" charset="0"/>
              </a:rPr>
              <a:t>Two such OAs are used with a capacitor in Fig. 12.15b to form a sample-and-hold amplifier. </a:t>
            </a:r>
          </a:p>
          <a:p>
            <a:pPr algn="just"/>
            <a:r>
              <a:rPr lang="en-US" sz="1800" b="0" i="0" u="none" strike="noStrike" baseline="0">
                <a:latin typeface="Times New Roman" panose="02020603050405020304" pitchFamily="18" charset="0"/>
              </a:rPr>
              <a:t>When the switch is closed, the capacitor charges to the </a:t>
            </a:r>
            <a:r>
              <a:rPr lang="en-US" sz="1800" b="0" i="1" u="none" strike="noStrike" baseline="0">
                <a:latin typeface="Arial" panose="020B0604020202020204" pitchFamily="34" charset="0"/>
              </a:rPr>
              <a:t>DIA </a:t>
            </a:r>
            <a:r>
              <a:rPr lang="en-US" sz="1800" b="0" i="0" u="none" strike="noStrike" baseline="0">
                <a:latin typeface="Times New Roman" panose="02020603050405020304" pitchFamily="18" charset="0"/>
              </a:rPr>
              <a:t>converter output voltage. When the switch is opened, the capacitor holds the voltage level until the next sampling time. </a:t>
            </a:r>
          </a:p>
          <a:p>
            <a:pPr algn="just"/>
            <a:r>
              <a:rPr lang="en-US" sz="1800" b="0" i="0" u="none" strike="noStrike" baseline="0">
                <a:latin typeface="Times New Roman" panose="02020603050405020304" pitchFamily="18" charset="0"/>
              </a:rPr>
              <a:t>The operational amplifier provides a large input impedance s0 as not to discharge the capacitor appreciably and at the same time offers gain to drive external circuits.</a:t>
            </a:r>
          </a:p>
          <a:p>
            <a:pPr algn="just"/>
            <a:r>
              <a:rPr lang="en-US" sz="1800" b="0" i="0" u="none" strike="noStrike" baseline="0">
                <a:latin typeface="Times New Roman" panose="02020603050405020304" pitchFamily="18" charset="0"/>
              </a:rPr>
              <a:t>When the </a:t>
            </a:r>
            <a:r>
              <a:rPr lang="en-US" sz="1800" b="0" i="1" u="none" strike="noStrike" baseline="0">
                <a:latin typeface="Arial" panose="020B0604020202020204" pitchFamily="34" charset="0"/>
              </a:rPr>
              <a:t>DI </a:t>
            </a:r>
            <a:r>
              <a:rPr lang="en-US" sz="1800" b="0" i="0" u="none" strike="noStrike" baseline="0">
                <a:latin typeface="Times New Roman" panose="02020603050405020304" pitchFamily="18" charset="0"/>
              </a:rPr>
              <a:t>A converter is used in conjunction with a multiplexer, the maximum rate at which the converter can operate must be considered. </a:t>
            </a:r>
          </a:p>
          <a:p>
            <a:pPr algn="just"/>
            <a:r>
              <a:rPr lang="en-US" sz="1800" b="0" i="0" u="none" strike="noStrike" baseline="0">
                <a:latin typeface="Times New Roman" panose="02020603050405020304" pitchFamily="18" charset="0"/>
              </a:rPr>
              <a:t>Each time data is shifted into the register, transients appear at the output of the converter. </a:t>
            </a:r>
          </a:p>
          <a:p>
            <a:pPr algn="just"/>
            <a:r>
              <a:rPr lang="en-US" sz="1800" b="0" i="0" u="none" strike="noStrike" baseline="0">
                <a:latin typeface="Times New Roman" panose="02020603050405020304" pitchFamily="18" charset="0"/>
              </a:rPr>
              <a:t>This is due mainly to the fact that each flip-flop has different rise and fall times. </a:t>
            </a:r>
          </a:p>
          <a:p>
            <a:pPr algn="just"/>
            <a:r>
              <a:rPr lang="en-US" sz="1800" b="0" i="0" u="none" strike="noStrike" baseline="0">
                <a:latin typeface="Times New Roman" panose="02020603050405020304" pitchFamily="18" charset="0"/>
              </a:rPr>
              <a:t>Thus a settling time must be allowed between the time data is shifted into the register and the time the analog voltage is read out. </a:t>
            </a:r>
          </a:p>
          <a:p>
            <a:pPr algn="just"/>
            <a:r>
              <a:rPr lang="en-US" sz="1800" b="0" i="0" u="none" strike="noStrike" baseline="0">
                <a:latin typeface="Times New Roman" panose="02020603050405020304" pitchFamily="18" charset="0"/>
              </a:rPr>
              <a:t>This settling time is the main factor in determining the maximum rate of multiplexing the output. </a:t>
            </a:r>
          </a:p>
          <a:p>
            <a:pPr algn="just"/>
            <a:r>
              <a:rPr lang="en-US" sz="1800" b="0" i="0" u="none" strike="noStrike" baseline="0">
                <a:latin typeface="Times New Roman" panose="02020603050405020304" pitchFamily="18" charset="0"/>
              </a:rPr>
              <a:t>The worst case is when all bits change ( e.g., from 1000 to O 111 ).</a:t>
            </a:r>
            <a:endParaRPr lang="en-IN"/>
          </a:p>
        </p:txBody>
      </p:sp>
    </p:spTree>
    <p:extLst>
      <p:ext uri="{BB962C8B-B14F-4D97-AF65-F5344CB8AC3E}">
        <p14:creationId xmlns:p14="http://schemas.microsoft.com/office/powerpoint/2010/main" val="20337194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a:p>
          <a:p>
            <a:endParaRPr lang="en-US"/>
          </a:p>
          <a:p>
            <a:endParaRPr lang="en-US"/>
          </a:p>
          <a:p>
            <a:endParaRPr lang="en-US"/>
          </a:p>
          <a:p>
            <a:pPr algn="just"/>
            <a:r>
              <a:rPr lang="en-US" sz="1800" b="0" i="0" u="none" strike="noStrike" baseline="0">
                <a:latin typeface="Times New Roman" panose="02020603050405020304" pitchFamily="18" charset="0"/>
              </a:rPr>
              <a:t>Naturally, the capacitors on the sample-and-hold amplifiers are not capable ofholding a voltage indefinitely;therefore, the sampling rate must be sufficient to ensure that these voltages do not decay appreciably between samples.</a:t>
            </a:r>
          </a:p>
          <a:p>
            <a:pPr algn="just"/>
            <a:r>
              <a:rPr lang="en-US" sz="1800" b="0" i="0" u="none" strike="noStrike" baseline="0">
                <a:latin typeface="Times New Roman" panose="02020603050405020304" pitchFamily="18" charset="0"/>
              </a:rPr>
              <a:t> The sampling rate is  a function of the capacitors as well as the frequency of the analog signal which is expected at the output of the converter.</a:t>
            </a:r>
            <a:endParaRPr lang="en-US"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59687" y="990600"/>
            <a:ext cx="5305425" cy="2543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526840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C5116C-908E-472D-88CC-80C52E182F63}"/>
              </a:ext>
            </a:extLst>
          </p:cNvPr>
          <p:cNvSpPr>
            <a:spLocks noGrp="1"/>
          </p:cNvSpPr>
          <p:nvPr>
            <p:ph idx="1"/>
          </p:nvPr>
        </p:nvSpPr>
        <p:spPr>
          <a:xfrm>
            <a:off x="533400" y="838201"/>
            <a:ext cx="8077200" cy="5410206"/>
          </a:xfrm>
        </p:spPr>
        <p:txBody>
          <a:bodyPr>
            <a:normAutofit fontScale="92500"/>
          </a:bodyPr>
          <a:lstStyle/>
          <a:p>
            <a:pPr algn="just"/>
            <a:r>
              <a:rPr lang="en-US" sz="1800">
                <a:latin typeface="Times New Roman" panose="02020603050405020304" pitchFamily="18" charset="0"/>
              </a:rPr>
              <a:t>T</a:t>
            </a:r>
            <a:r>
              <a:rPr lang="en-US" sz="1800" b="0" i="0" u="none" strike="noStrike" baseline="0">
                <a:latin typeface="Times New Roman" panose="02020603050405020304" pitchFamily="18" charset="0"/>
              </a:rPr>
              <a:t>he more often the signal is sampled, the less the sample degrades between samples. On the other hand, if too few samples are taken, the signal degrades too much (the sample-and-hold capacitors discharge too much), and the signal information is lost. </a:t>
            </a:r>
          </a:p>
          <a:p>
            <a:pPr algn="just"/>
            <a:r>
              <a:rPr lang="en-US" sz="1800" b="0" i="0" u="none" strike="noStrike" baseline="0">
                <a:latin typeface="Times New Roman" panose="02020603050405020304" pitchFamily="18" charset="0"/>
              </a:rPr>
              <a:t>We would like to reduce the sampling rate to the minimum necessary to extract all the necessary information from the signal. </a:t>
            </a:r>
          </a:p>
          <a:p>
            <a:pPr algn="just"/>
            <a:r>
              <a:rPr lang="en-US" sz="1800" b="0" i="0" u="none" strike="noStrike" baseline="0">
                <a:latin typeface="Times New Roman" panose="02020603050405020304" pitchFamily="18" charset="0"/>
              </a:rPr>
              <a:t>The solution to this problem involves more than we have time for here, but the results are easy enough to apply.</a:t>
            </a:r>
          </a:p>
          <a:p>
            <a:pPr algn="just"/>
            <a:r>
              <a:rPr lang="en-US" sz="1800" b="0" i="0" u="none" strike="noStrike" baseline="0">
                <a:latin typeface="Times New Roman" panose="02020603050405020304" pitchFamily="18" charset="0"/>
              </a:rPr>
              <a:t>First, if the signal in question is sinusoidal, it is necessary to sample at only </a:t>
            </a:r>
            <a:r>
              <a:rPr lang="en-US" sz="1800" b="0" i="1" u="none" strike="noStrike" baseline="0">
                <a:latin typeface="Times New Roman" panose="02020603050405020304" pitchFamily="18" charset="0"/>
              </a:rPr>
              <a:t>twice </a:t>
            </a:r>
            <a:r>
              <a:rPr lang="en-US" sz="1800" b="0" i="0" u="none" strike="noStrike" baseline="0">
                <a:latin typeface="Times New Roman" panose="02020603050405020304" pitchFamily="18" charset="0"/>
              </a:rPr>
              <a:t>the signal frequency.</a:t>
            </a:r>
          </a:p>
          <a:p>
            <a:pPr algn="just"/>
            <a:r>
              <a:rPr lang="en-US" sz="1800" b="0" i="0" u="none" strike="noStrike" baseline="0">
                <a:latin typeface="Times New Roman" panose="02020603050405020304" pitchFamily="18" charset="0"/>
              </a:rPr>
              <a:t>For instance if the signal is a 5-kHz sine wave, it must be sampled at a rate greater than or equal to 10 kHz.</a:t>
            </a:r>
          </a:p>
          <a:p>
            <a:pPr algn="just"/>
            <a:r>
              <a:rPr lang="en-US" sz="1800" b="0" i="0" u="none" strike="noStrike" baseline="0">
                <a:latin typeface="Times New Roman" panose="02020603050405020304" pitchFamily="18" charset="0"/>
              </a:rPr>
              <a:t>In other words, a sample must be taken every 1000 s = 100 </a:t>
            </a:r>
            <a:r>
              <a:rPr lang="en-US" sz="1800" b="0" i="1" u="none" strike="noStrike" baseline="0">
                <a:latin typeface="Times New Roman" panose="02020603050405020304" pitchFamily="18" charset="0"/>
              </a:rPr>
              <a:t>μs. </a:t>
            </a:r>
            <a:r>
              <a:rPr lang="en-US" sz="1800" b="0" i="0" u="none" strike="noStrike" baseline="0">
                <a:latin typeface="Times New Roman" panose="02020603050405020304" pitchFamily="18" charset="0"/>
              </a:rPr>
              <a:t>What if the waveform is not sinusoidal? </a:t>
            </a:r>
          </a:p>
          <a:p>
            <a:pPr algn="just"/>
            <a:r>
              <a:rPr lang="en-US" sz="1800" b="0" i="0" u="none" strike="noStrike" baseline="0">
                <a:latin typeface="Times New Roman" panose="02020603050405020304" pitchFamily="18" charset="0"/>
              </a:rPr>
              <a:t>Any waveform that is periodic can be represented by a summation of sine and cosine terms, with each succeeding term having a higher frequency. </a:t>
            </a:r>
          </a:p>
          <a:p>
            <a:pPr algn="just"/>
            <a:r>
              <a:rPr lang="en-US" sz="1800" b="0" i="0" u="none" strike="noStrike" baseline="0">
                <a:latin typeface="Times New Roman" panose="02020603050405020304" pitchFamily="18" charset="0"/>
              </a:rPr>
              <a:t>In this case, it will be necessary to sample at a rate equal to twice the highest </a:t>
            </a:r>
            <a:r>
              <a:rPr lang="en-IN" sz="1800" b="0" i="0" u="none" strike="noStrike" baseline="0">
                <a:latin typeface="Times New Roman" panose="02020603050405020304" pitchFamily="18" charset="0"/>
              </a:rPr>
              <a:t>frequency of interest.</a:t>
            </a:r>
            <a:endParaRPr lang="en-IN"/>
          </a:p>
        </p:txBody>
      </p:sp>
    </p:spTree>
    <p:extLst>
      <p:ext uri="{BB962C8B-B14F-4D97-AF65-F5344CB8AC3E}">
        <p14:creationId xmlns:p14="http://schemas.microsoft.com/office/powerpoint/2010/main" val="10057843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 CONVERTER TESTING</a:t>
            </a:r>
          </a:p>
        </p:txBody>
      </p:sp>
      <p:sp>
        <p:nvSpPr>
          <p:cNvPr id="3" name="Content Placeholder 2"/>
          <p:cNvSpPr>
            <a:spLocks noGrp="1"/>
          </p:cNvSpPr>
          <p:nvPr>
            <p:ph idx="1"/>
          </p:nvPr>
        </p:nvSpPr>
        <p:spPr/>
        <p:txBody>
          <a:bodyPr/>
          <a:lstStyle/>
          <a:p>
            <a:pPr marL="0" indent="0">
              <a:buNone/>
            </a:pPr>
            <a:r>
              <a:rPr lang="en-US" dirty="0"/>
              <a:t>1. MONOTONICITY TEST </a:t>
            </a:r>
          </a:p>
          <a:p>
            <a:pPr marL="0" indent="0">
              <a:buNone/>
            </a:pPr>
            <a:r>
              <a:rPr lang="en-US" dirty="0"/>
              <a:t>2. STEADY STATE TEST</a:t>
            </a:r>
          </a:p>
        </p:txBody>
      </p:sp>
    </p:spTree>
    <p:extLst>
      <p:ext uri="{BB962C8B-B14F-4D97-AF65-F5344CB8AC3E}">
        <p14:creationId xmlns:p14="http://schemas.microsoft.com/office/powerpoint/2010/main" val="18860873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8A04A47-02C9-4A03-A934-C647F7B887C4}"/>
              </a:ext>
            </a:extLst>
          </p:cNvPr>
          <p:cNvSpPr>
            <a:spLocks noGrp="1"/>
          </p:cNvSpPr>
          <p:nvPr>
            <p:ph idx="1"/>
          </p:nvPr>
        </p:nvSpPr>
        <p:spPr>
          <a:xfrm>
            <a:off x="457200" y="990599"/>
            <a:ext cx="8077200" cy="5257807"/>
          </a:xfrm>
        </p:spPr>
        <p:txBody>
          <a:bodyPr>
            <a:normAutofit/>
          </a:bodyPr>
          <a:lstStyle/>
          <a:p>
            <a:pPr algn="just"/>
            <a:r>
              <a:rPr lang="en-US" sz="1800" b="0" i="0" u="none" strike="noStrike" baseline="0">
                <a:latin typeface="Times New Roman" panose="02020603050405020304" pitchFamily="18" charset="0"/>
              </a:rPr>
              <a:t>Two simple but important tests that can be performed to check the proper operation of the </a:t>
            </a:r>
            <a:r>
              <a:rPr lang="en-US" sz="1800" b="0" i="1" u="none" strike="noStrike" baseline="0">
                <a:latin typeface="Arial" panose="020B0604020202020204" pitchFamily="34" charset="0"/>
              </a:rPr>
              <a:t>DI </a:t>
            </a:r>
            <a:r>
              <a:rPr lang="en-US" sz="1800" b="0" i="0" u="none" strike="noStrike" baseline="0">
                <a:latin typeface="Times New Roman" panose="02020603050405020304" pitchFamily="18" charset="0"/>
              </a:rPr>
              <a:t>A converter are the </a:t>
            </a:r>
            <a:r>
              <a:rPr lang="en-US" sz="1800" b="0" i="1" u="none" strike="noStrike" baseline="0">
                <a:latin typeface="Times New Roman" panose="02020603050405020304" pitchFamily="18" charset="0"/>
              </a:rPr>
              <a:t>steady-state accuracy test </a:t>
            </a:r>
            <a:r>
              <a:rPr lang="en-US" sz="1800" b="0" i="0" u="none" strike="noStrike" baseline="0">
                <a:latin typeface="Times New Roman" panose="02020603050405020304" pitchFamily="18" charset="0"/>
              </a:rPr>
              <a:t>and the </a:t>
            </a:r>
            <a:r>
              <a:rPr lang="en-US" sz="1800" b="0" i="1" u="none" strike="noStrike" baseline="0">
                <a:latin typeface="Times New Roman" panose="02020603050405020304" pitchFamily="18" charset="0"/>
              </a:rPr>
              <a:t>monotonicity test. </a:t>
            </a:r>
            <a:endParaRPr lang="en-US" sz="1800" b="0" i="0" u="none" strike="noStrike" baseline="0">
              <a:latin typeface="Times New Roman" panose="02020603050405020304" pitchFamily="18" charset="0"/>
            </a:endParaRPr>
          </a:p>
          <a:p>
            <a:pPr algn="just"/>
            <a:r>
              <a:rPr lang="en-US" sz="1800" b="0" i="0" u="none" strike="noStrike" baseline="0">
                <a:latin typeface="Times New Roman" panose="02020603050405020304" pitchFamily="18" charset="0"/>
              </a:rPr>
              <a:t>The steady-state accuracy test involves setting a known digital number in the input register, measuring the analog output with an accurate meter, and comparing with the theoretical value.</a:t>
            </a:r>
          </a:p>
          <a:p>
            <a:pPr algn="just"/>
            <a:r>
              <a:rPr lang="en-US" sz="1800" b="0" i="0" u="none" strike="noStrike" baseline="0">
                <a:latin typeface="Times New Roman" panose="02020603050405020304" pitchFamily="18" charset="0"/>
              </a:rPr>
              <a:t>Checking for monotonicity means checking that the output voltage increases regularly as the input digital signal increases. </a:t>
            </a:r>
          </a:p>
          <a:p>
            <a:pPr algn="just"/>
            <a:r>
              <a:rPr lang="en-US" sz="1800" b="0" i="0" u="none" strike="noStrike" baseline="0">
                <a:latin typeface="Times New Roman" panose="02020603050405020304" pitchFamily="18" charset="0"/>
              </a:rPr>
              <a:t>This can be accomplished by using a counter as the digital input signal and observing the analog output on an oscilloscope.</a:t>
            </a:r>
          </a:p>
          <a:p>
            <a:pPr algn="just"/>
            <a:r>
              <a:rPr lang="en-US" sz="1800" b="0" i="0" u="none" strike="noStrike" baseline="0">
                <a:latin typeface="Times New Roman" panose="02020603050405020304" pitchFamily="18" charset="0"/>
              </a:rPr>
              <a:t> For proper monotonicity, the output waveform should be a perfect staircase waveform, as shown in Fig. 12.16. </a:t>
            </a:r>
          </a:p>
          <a:p>
            <a:pPr algn="just"/>
            <a:r>
              <a:rPr lang="en-US" sz="1800" b="0" i="0" u="none" strike="noStrike" baseline="0">
                <a:latin typeface="Times New Roman" panose="02020603050405020304" pitchFamily="18" charset="0"/>
              </a:rPr>
              <a:t>The steps on the staircase waveform must be equally spaced and of the . exact same amplitude. </a:t>
            </a:r>
          </a:p>
          <a:p>
            <a:pPr algn="just"/>
            <a:r>
              <a:rPr lang="en-US" sz="1800" b="0" i="0" u="none" strike="noStrike" baseline="0">
                <a:latin typeface="Times New Roman" panose="02020603050405020304" pitchFamily="18" charset="0"/>
              </a:rPr>
              <a:t>Missing steps, steps of different amplitude, or steps in a downward fashion indicate </a:t>
            </a:r>
            <a:r>
              <a:rPr lang="en-IN" sz="1800" b="0" i="0" u="none" strike="noStrike" baseline="0">
                <a:latin typeface="Times New Roman" panose="02020603050405020304" pitchFamily="18" charset="0"/>
              </a:rPr>
              <a:t>malfunctions.</a:t>
            </a:r>
            <a:endParaRPr lang="en-IN"/>
          </a:p>
        </p:txBody>
      </p:sp>
    </p:spTree>
    <p:extLst>
      <p:ext uri="{BB962C8B-B14F-4D97-AF65-F5344CB8AC3E}">
        <p14:creationId xmlns:p14="http://schemas.microsoft.com/office/powerpoint/2010/main" val="29739979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512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0650" y="2338388"/>
            <a:ext cx="6362700" cy="2843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458499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F390C5-0E4D-4C7D-A23F-5C93D8D8A47B}"/>
              </a:ext>
            </a:extLst>
          </p:cNvPr>
          <p:cNvSpPr>
            <a:spLocks noGrp="1"/>
          </p:cNvSpPr>
          <p:nvPr>
            <p:ph idx="1"/>
          </p:nvPr>
        </p:nvSpPr>
        <p:spPr>
          <a:xfrm>
            <a:off x="609600" y="1524000"/>
            <a:ext cx="8001000" cy="4724406"/>
          </a:xfrm>
        </p:spPr>
        <p:txBody>
          <a:bodyPr>
            <a:normAutofit/>
          </a:bodyPr>
          <a:lstStyle/>
          <a:p>
            <a:pPr algn="just"/>
            <a:r>
              <a:rPr lang="en-US" sz="1800" b="0" i="0" u="none" strike="noStrike" baseline="0">
                <a:latin typeface="Times New Roman" panose="02020603050405020304" pitchFamily="18" charset="0"/>
              </a:rPr>
              <a:t>The monotonicity test does not check the system for accuracy, but if the system passes the test, it is relatively certain that the converter error is less than 1 LSB.</a:t>
            </a:r>
          </a:p>
          <a:p>
            <a:pPr algn="just"/>
            <a:r>
              <a:rPr lang="en-US" sz="1800" b="0" i="0" u="none" strike="noStrike" baseline="0">
                <a:latin typeface="Times New Roman" panose="02020603050405020304" pitchFamily="18" charset="0"/>
              </a:rPr>
              <a:t>A </a:t>
            </a:r>
            <a:r>
              <a:rPr lang="en-US" sz="1800" b="0" i="1" u="none" strike="noStrike" baseline="0">
                <a:latin typeface="Arial" panose="020B0604020202020204" pitchFamily="34" charset="0"/>
              </a:rPr>
              <a:t>DI </a:t>
            </a:r>
            <a:r>
              <a:rPr lang="en-US" sz="1800" b="0" i="0" u="none" strike="noStrike" baseline="0">
                <a:latin typeface="Times New Roman" panose="02020603050405020304" pitchFamily="18" charset="0"/>
              </a:rPr>
              <a:t>A converter can be regarded as a logic block having numerous digital inputs and a single analog output as seen in Fig. 12.16b.</a:t>
            </a:r>
          </a:p>
          <a:p>
            <a:pPr algn="just"/>
            <a:r>
              <a:rPr lang="en-US" sz="1800" b="0" i="0" u="none" strike="noStrike" baseline="0">
                <a:latin typeface="Times New Roman" panose="02020603050405020304" pitchFamily="18" charset="0"/>
              </a:rPr>
              <a:t> It is interesting to compare this logic block with the potentiometer shown in Fig. 12.16c. </a:t>
            </a:r>
          </a:p>
          <a:p>
            <a:pPr algn="just"/>
            <a:r>
              <a:rPr lang="en-US" sz="1800" b="0" i="0" u="none" strike="noStrike" baseline="0">
                <a:latin typeface="Times New Roman" panose="02020603050405020304" pitchFamily="18" charset="0"/>
              </a:rPr>
              <a:t>The analog output voltage of the </a:t>
            </a:r>
            <a:r>
              <a:rPr lang="en-US" sz="1800" b="0" i="1" u="none" strike="noStrike" baseline="0">
                <a:latin typeface="Arial" panose="020B0604020202020204" pitchFamily="34" charset="0"/>
              </a:rPr>
              <a:t>DI </a:t>
            </a:r>
            <a:r>
              <a:rPr lang="en-US" sz="1800" b="0" i="0" u="none" strike="noStrike" baseline="0">
                <a:latin typeface="Times New Roman" panose="02020603050405020304" pitchFamily="18" charset="0"/>
              </a:rPr>
              <a:t>A converter is controlled by the digital input signals while the analog output voltage of the potentiometer is controlled by mechanical rotation of the potentiometer shaft. </a:t>
            </a:r>
          </a:p>
          <a:p>
            <a:pPr algn="just"/>
            <a:r>
              <a:rPr lang="en-US" sz="1800" b="0" i="0" u="none" strike="noStrike" baseline="0">
                <a:latin typeface="Times New Roman" panose="02020603050405020304" pitchFamily="18" charset="0"/>
              </a:rPr>
              <a:t>Considered in this fashion, it is easy to see how a </a:t>
            </a:r>
            <a:r>
              <a:rPr lang="en-US" sz="1800" b="0" i="1" u="none" strike="noStrike" baseline="0">
                <a:latin typeface="Arial" panose="020B0604020202020204" pitchFamily="34" charset="0"/>
              </a:rPr>
              <a:t>DI </a:t>
            </a:r>
            <a:r>
              <a:rPr lang="en-US" sz="1800" b="0" i="0" u="none" strike="noStrike" baseline="0">
                <a:latin typeface="Times New Roman" panose="02020603050405020304" pitchFamily="18" charset="0"/>
              </a:rPr>
              <a:t>A converter could be used to generate a voltage waveform (sawtooth, triangular, sinusoidal, etc.). </a:t>
            </a:r>
          </a:p>
          <a:p>
            <a:pPr algn="just"/>
            <a:r>
              <a:rPr lang="en-US" sz="1800" b="0" i="0" u="none" strike="noStrike" baseline="0">
                <a:latin typeface="Times New Roman" panose="02020603050405020304" pitchFamily="18" charset="0"/>
              </a:rPr>
              <a:t>It is, in effect, a digitally controlled voltage generator!</a:t>
            </a:r>
            <a:endParaRPr lang="en-IN"/>
          </a:p>
        </p:txBody>
      </p:sp>
    </p:spTree>
    <p:extLst>
      <p:ext uri="{BB962C8B-B14F-4D97-AF65-F5344CB8AC3E}">
        <p14:creationId xmlns:p14="http://schemas.microsoft.com/office/powerpoint/2010/main" val="1539645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9ED13-9C64-4A83-A925-D0F7C50422E1}"/>
              </a:ext>
            </a:extLst>
          </p:cNvPr>
          <p:cNvSpPr>
            <a:spLocks noGrp="1"/>
          </p:cNvSpPr>
          <p:nvPr>
            <p:ph type="title"/>
          </p:nvPr>
        </p:nvSpPr>
        <p:spPr>
          <a:xfrm>
            <a:off x="484710" y="452718"/>
            <a:ext cx="7055380" cy="842682"/>
          </a:xfrm>
        </p:spPr>
        <p:txBody>
          <a:bodyPr/>
          <a:lstStyle/>
          <a:p>
            <a:r>
              <a:rPr lang="en-IN" sz="1800" b="1" i="0" u="none" strike="noStrike" baseline="0">
                <a:latin typeface="Times New Roman" panose="02020603050405020304" pitchFamily="18" charset="0"/>
              </a:rPr>
              <a:t>Binary Equivalent Weight</a:t>
            </a:r>
            <a:endParaRPr lang="en-IN"/>
          </a:p>
        </p:txBody>
      </p:sp>
      <p:sp>
        <p:nvSpPr>
          <p:cNvPr id="3" name="Content Placeholder 2">
            <a:extLst>
              <a:ext uri="{FF2B5EF4-FFF2-40B4-BE49-F238E27FC236}">
                <a16:creationId xmlns:a16="http://schemas.microsoft.com/office/drawing/2014/main" id="{1EF7D2D0-BF51-4B1B-B2DE-A5E52B05DEA4}"/>
              </a:ext>
            </a:extLst>
          </p:cNvPr>
          <p:cNvSpPr>
            <a:spLocks noGrp="1"/>
          </p:cNvSpPr>
          <p:nvPr>
            <p:ph idx="1"/>
          </p:nvPr>
        </p:nvSpPr>
        <p:spPr>
          <a:xfrm>
            <a:off x="827700" y="1904999"/>
            <a:ext cx="7706700" cy="4343407"/>
          </a:xfrm>
        </p:spPr>
        <p:txBody>
          <a:bodyPr/>
          <a:lstStyle/>
          <a:p>
            <a:pPr algn="just"/>
            <a:r>
              <a:rPr lang="en-US" sz="1800" b="0" i="0" u="none" strike="noStrike" baseline="0">
                <a:latin typeface="Times New Roman" panose="02020603050405020304" pitchFamily="18" charset="0"/>
              </a:rPr>
              <a:t>As an example of what is meant by </a:t>
            </a:r>
            <a:r>
              <a:rPr lang="en-US" sz="1800" b="0" i="1" u="none" strike="noStrike" baseline="0">
                <a:latin typeface="Times New Roman" panose="02020603050405020304" pitchFamily="18" charset="0"/>
              </a:rPr>
              <a:t>binary equivalent weight, </a:t>
            </a:r>
            <a:r>
              <a:rPr lang="en-US" sz="1800" b="0" i="0" u="none" strike="noStrike" baseline="0">
                <a:latin typeface="Times New Roman" panose="02020603050405020304" pitchFamily="18" charset="0"/>
              </a:rPr>
              <a:t>consider the truth table for the 3-bit binary signal shown in Fig. 12.1. </a:t>
            </a:r>
          </a:p>
          <a:p>
            <a:pPr algn="just"/>
            <a:r>
              <a:rPr lang="en-US" sz="1800" b="0" i="0" u="none" strike="noStrike" baseline="0">
                <a:latin typeface="Times New Roman" panose="02020603050405020304" pitchFamily="18" charset="0"/>
              </a:rPr>
              <a:t>Suppose that we want to change the eight possible digital signals in this figure into equivalent analog voltages. </a:t>
            </a:r>
          </a:p>
          <a:p>
            <a:pPr algn="just"/>
            <a:r>
              <a:rPr lang="en-US" sz="1800" b="0" i="0" u="none" strike="noStrike" baseline="0">
                <a:latin typeface="Times New Roman" panose="02020603050405020304" pitchFamily="18" charset="0"/>
              </a:rPr>
              <a:t>The smallest number represented is 000, let us make this equal to O V. </a:t>
            </a:r>
          </a:p>
          <a:p>
            <a:pPr algn="just"/>
            <a:r>
              <a:rPr lang="en-US" sz="1800" b="0" i="0" u="none" strike="noStrike" baseline="0">
                <a:latin typeface="Times New Roman" panose="02020603050405020304" pitchFamily="18" charset="0"/>
              </a:rPr>
              <a:t>The largest number is 111: let us make this equal to +7 V. </a:t>
            </a:r>
          </a:p>
          <a:p>
            <a:pPr algn="just"/>
            <a:r>
              <a:rPr lang="en-US" sz="1800" b="0" i="0" u="none" strike="noStrike" baseline="0">
                <a:latin typeface="Times New Roman" panose="02020603050405020304" pitchFamily="18" charset="0"/>
              </a:rPr>
              <a:t>This then establishes the range of the analog signal to be </a:t>
            </a:r>
            <a:r>
              <a:rPr lang="en-IN" sz="1800" b="0" i="0" u="none" strike="noStrike" baseline="0">
                <a:latin typeface="Times New Roman" panose="02020603050405020304" pitchFamily="18" charset="0"/>
              </a:rPr>
              <a:t>developed.</a:t>
            </a:r>
            <a:endParaRPr lang="en-IN"/>
          </a:p>
        </p:txBody>
      </p:sp>
    </p:spTree>
    <p:extLst>
      <p:ext uri="{BB962C8B-B14F-4D97-AF65-F5344CB8AC3E}">
        <p14:creationId xmlns:p14="http://schemas.microsoft.com/office/powerpoint/2010/main" val="401254282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304800" y="2052925"/>
            <a:ext cx="8458200" cy="4195481"/>
          </a:xfrm>
        </p:spPr>
        <p:txBody>
          <a:bodyPr>
            <a:normAutofit fontScale="62500" lnSpcReduction="20000"/>
          </a:bodyPr>
          <a:lstStyle/>
          <a:p>
            <a:endParaRPr lang="en-US"/>
          </a:p>
          <a:p>
            <a:endParaRPr lang="en-US"/>
          </a:p>
          <a:p>
            <a:endParaRPr lang="en-US"/>
          </a:p>
          <a:p>
            <a:endParaRPr lang="en-US"/>
          </a:p>
          <a:p>
            <a:endParaRPr lang="en-US"/>
          </a:p>
          <a:p>
            <a:pPr algn="just"/>
            <a:r>
              <a:rPr lang="en-US" sz="1800" b="0" i="0" u="none" strike="noStrike" baseline="0">
                <a:latin typeface="Times New Roman" panose="02020603050405020304" pitchFamily="18" charset="0"/>
              </a:rPr>
              <a:t>·</a:t>
            </a:r>
            <a:r>
              <a:rPr lang="en-US" b="0" i="0" u="none" strike="noStrike" baseline="0">
                <a:latin typeface="Times New Roman" panose="02020603050405020304" pitchFamily="18" charset="0"/>
              </a:rPr>
              <a:t>At count 4 the output should be 4 units in amplitude. lnstead,it drops to </a:t>
            </a:r>
            <a:r>
              <a:rPr lang="en-US">
                <a:latin typeface="Arial" panose="020B0604020202020204" pitchFamily="34" charset="0"/>
              </a:rPr>
              <a:t>0</a:t>
            </a:r>
          </a:p>
          <a:p>
            <a:pPr algn="just"/>
            <a:r>
              <a:rPr lang="en-US" b="0" i="0" u="none" strike="noStrike" baseline="0">
                <a:latin typeface="Arial" panose="020B0604020202020204" pitchFamily="34" charset="0"/>
              </a:rPr>
              <a:t> </a:t>
            </a:r>
            <a:r>
              <a:rPr lang="en-US" b="0" i="0" u="none" strike="noStrike" baseline="0">
                <a:latin typeface="Times New Roman" panose="02020603050405020304" pitchFamily="18" charset="0"/>
              </a:rPr>
              <a:t>It remains 4 units below the correct level until it reaches count 8. </a:t>
            </a:r>
          </a:p>
          <a:p>
            <a:pPr algn="just"/>
            <a:r>
              <a:rPr lang="en-US" b="0" i="0" u="none" strike="noStrike" baseline="0">
                <a:latin typeface="Times New Roman" panose="02020603050405020304" pitchFamily="18" charset="0"/>
              </a:rPr>
              <a:t>Then, from count </a:t>
            </a:r>
            <a:r>
              <a:rPr lang="en-US" b="0" i="0" u="none" strike="noStrike" baseline="0">
                <a:latin typeface="Arial" panose="020B0604020202020204" pitchFamily="34" charset="0"/>
              </a:rPr>
              <a:t>8 </a:t>
            </a:r>
            <a:r>
              <a:rPr lang="en-US" b="0" i="0" u="none" strike="noStrike" baseline="0">
                <a:latin typeface="Times New Roman" panose="02020603050405020304" pitchFamily="18" charset="0"/>
              </a:rPr>
              <a:t>to 11, the output level is correct.</a:t>
            </a:r>
          </a:p>
          <a:p>
            <a:pPr algn="just"/>
            <a:r>
              <a:rPr lang="en-US" b="0" i="0" u="none" strike="noStrike" baseline="0">
                <a:latin typeface="Times New Roman" panose="02020603050405020304" pitchFamily="18" charset="0"/>
              </a:rPr>
              <a:t>But again at  count</a:t>
            </a:r>
            <a:r>
              <a:rPr lang="en-US" b="0" i="0" u="none" strike="noStrike" baseline="0">
                <a:latin typeface="Arial" panose="020B0604020202020204" pitchFamily="34" charset="0"/>
              </a:rPr>
              <a:t>12 </a:t>
            </a:r>
            <a:r>
              <a:rPr lang="en-US" b="0" i="0" u="none" strike="noStrike" baseline="0">
                <a:latin typeface="Times New Roman" panose="02020603050405020304" pitchFamily="18" charset="0"/>
              </a:rPr>
              <a:t>the output falls 4 units below the correct level and remains there for the next four. levels. </a:t>
            </a:r>
          </a:p>
          <a:p>
            <a:pPr algn="just"/>
            <a:r>
              <a:rPr lang="en-US" b="0" i="0" u="none" strike="noStrike" baseline="0">
                <a:latin typeface="Times New Roman" panose="02020603050405020304" pitchFamily="18" charset="0"/>
              </a:rPr>
              <a:t>If you examine the waveform carefully, you will note that the output is 4 units below normal during the time when the 2</a:t>
            </a:r>
            <a:r>
              <a:rPr lang="en-US" b="0" i="0" u="none" strike="noStrike" baseline="30000">
                <a:latin typeface="Arial" panose="020B0604020202020204" pitchFamily="34" charset="0"/>
              </a:rPr>
              <a:t>2 </a:t>
            </a:r>
            <a:r>
              <a:rPr lang="en-US" b="0" i="0" u="none" strike="noStrike" baseline="0">
                <a:latin typeface="Times New Roman" panose="02020603050405020304" pitchFamily="18" charset="0"/>
              </a:rPr>
              <a:t>bit is supposed to be high. </a:t>
            </a:r>
          </a:p>
          <a:p>
            <a:pPr algn="just"/>
            <a:r>
              <a:rPr lang="en-US" b="0" i="0" u="none" strike="noStrike" baseline="0">
                <a:latin typeface="Times New Roman" panose="02020603050405020304" pitchFamily="18" charset="0"/>
              </a:rPr>
              <a:t>This then suggests that the 2</a:t>
            </a:r>
            <a:r>
              <a:rPr lang="en-US" b="0" i="0" u="none" strike="noStrike" baseline="30000">
                <a:latin typeface="Times New Roman" panose="02020603050405020304" pitchFamily="18" charset="0"/>
              </a:rPr>
              <a:t>2</a:t>
            </a:r>
            <a:r>
              <a:rPr lang="en-US" b="0" i="0" u="none" strike="noStrike" baseline="0">
                <a:latin typeface="Times New Roman" panose="02020603050405020304" pitchFamily="18" charset="0"/>
              </a:rPr>
              <a:t> bit is being dropped (i.e.,• the 2</a:t>
            </a:r>
            <a:r>
              <a:rPr lang="en-US" b="0" i="0" u="none" strike="noStrike" baseline="30000">
                <a:latin typeface="Times New Roman" panose="02020603050405020304" pitchFamily="18" charset="0"/>
              </a:rPr>
              <a:t>2 </a:t>
            </a:r>
            <a:r>
              <a:rPr lang="en-US" b="0" i="0" u="none" strike="noStrike" baseline="0">
                <a:latin typeface="Times New Roman" panose="02020603050405020304" pitchFamily="18" charset="0"/>
              </a:rPr>
              <a:t>input to the ladders not being held high) .</a:t>
            </a:r>
          </a:p>
          <a:p>
            <a:pPr algn="just"/>
            <a:r>
              <a:rPr lang="en-US" b="0" i="0" u="none" strike="noStrike" baseline="0">
                <a:latin typeface="Times New Roman" panose="02020603050405020304" pitchFamily="18" charset="0"/>
              </a:rPr>
              <a:t> This means that the 2</a:t>
            </a:r>
            <a:r>
              <a:rPr lang="en-US" b="0" i="0" u="none" strike="noStrike" baseline="30000">
                <a:latin typeface="Times New Roman" panose="02020603050405020304" pitchFamily="18" charset="0"/>
              </a:rPr>
              <a:t>2</a:t>
            </a:r>
            <a:r>
              <a:rPr lang="en-US" b="0" i="0" u="none" strike="noStrike" baseline="0">
                <a:latin typeface="Times New Roman" panose="02020603050405020304" pitchFamily="18" charset="0"/>
              </a:rPr>
              <a:t>-Ievel amplifier is malfunctioning or the AND gateis not operating properly. </a:t>
            </a:r>
          </a:p>
          <a:p>
            <a:pPr algn="just"/>
            <a:r>
              <a:rPr lang="en-US" b="0" i="0" u="none" strike="noStrike" baseline="0">
                <a:latin typeface="Times New Roman" panose="02020603050405020304" pitchFamily="18" charset="0"/>
              </a:rPr>
              <a:t>In any case, the monotonicity check has clearly shown that the second MSB is not being used and that the converter is</a:t>
            </a:r>
          </a:p>
          <a:p>
            <a:pPr algn="just"/>
            <a:r>
              <a:rPr lang="en-IN" b="0" i="0" u="none" strike="noStrike" baseline="0">
                <a:latin typeface="Times New Roman" panose="02020603050405020304" pitchFamily="18" charset="0"/>
              </a:rPr>
              <a:t>not operating properly.</a:t>
            </a:r>
            <a:endParaRPr lang="en-US"/>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7020" y="445630"/>
            <a:ext cx="7055380" cy="27547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332313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AVAILABLE D/A CONVERTER</a:t>
            </a:r>
          </a:p>
        </p:txBody>
      </p:sp>
      <p:sp>
        <p:nvSpPr>
          <p:cNvPr id="3" name="Content Placeholder 2"/>
          <p:cNvSpPr>
            <a:spLocks noGrp="1"/>
          </p:cNvSpPr>
          <p:nvPr>
            <p:ph idx="1"/>
          </p:nvPr>
        </p:nvSpPr>
        <p:spPr/>
        <p:txBody>
          <a:bodyPr/>
          <a:lstStyle/>
          <a:p>
            <a:endParaRPr lang="en-US"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4100" y="1905000"/>
            <a:ext cx="4495800" cy="2771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444359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F00FC-2212-4495-BAE6-99744F2124DA}"/>
              </a:ext>
            </a:extLst>
          </p:cNvPr>
          <p:cNvSpPr>
            <a:spLocks noGrp="1"/>
          </p:cNvSpPr>
          <p:nvPr>
            <p:ph type="title"/>
          </p:nvPr>
        </p:nvSpPr>
        <p:spPr>
          <a:xfrm>
            <a:off x="484710" y="452718"/>
            <a:ext cx="7055380" cy="690282"/>
          </a:xfrm>
        </p:spPr>
        <p:txBody>
          <a:bodyPr/>
          <a:lstStyle/>
          <a:p>
            <a:r>
              <a:rPr lang="en-IN" sz="1800" b="1" i="0" u="none" strike="noStrike" baseline="0">
                <a:latin typeface="Arial" panose="020B0604020202020204" pitchFamily="34" charset="0"/>
              </a:rPr>
              <a:t>Available D/A Converters</a:t>
            </a:r>
            <a:endParaRPr lang="en-IN"/>
          </a:p>
        </p:txBody>
      </p:sp>
      <p:sp>
        <p:nvSpPr>
          <p:cNvPr id="3" name="Content Placeholder 2">
            <a:extLst>
              <a:ext uri="{FF2B5EF4-FFF2-40B4-BE49-F238E27FC236}">
                <a16:creationId xmlns:a16="http://schemas.microsoft.com/office/drawing/2014/main" id="{EBB7F1A5-1301-44B6-AAA9-09BE2D43EDC1}"/>
              </a:ext>
            </a:extLst>
          </p:cNvPr>
          <p:cNvSpPr>
            <a:spLocks noGrp="1"/>
          </p:cNvSpPr>
          <p:nvPr>
            <p:ph idx="1"/>
          </p:nvPr>
        </p:nvSpPr>
        <p:spPr>
          <a:xfrm>
            <a:off x="484710" y="1219199"/>
            <a:ext cx="8174580" cy="5029207"/>
          </a:xfrm>
        </p:spPr>
        <p:txBody>
          <a:bodyPr/>
          <a:lstStyle/>
          <a:p>
            <a:pPr algn="just"/>
            <a:r>
              <a:rPr lang="en-US" sz="1800" b="0" i="1" u="none" strike="noStrike" baseline="0">
                <a:latin typeface="Arial" panose="020B0604020202020204" pitchFamily="34" charset="0"/>
              </a:rPr>
              <a:t>DI </a:t>
            </a:r>
            <a:r>
              <a:rPr lang="en-US" sz="1800" b="0" i="0" u="none" strike="noStrike" baseline="0">
                <a:latin typeface="Times New Roman" panose="02020603050405020304" pitchFamily="18" charset="0"/>
              </a:rPr>
              <a:t>A converters, as well as sample-and-hold amplifiers, are readily obtainable commercial products. </a:t>
            </a:r>
          </a:p>
          <a:p>
            <a:pPr algn="just"/>
            <a:r>
              <a:rPr lang="en-US" sz="1800" b="0" i="0" u="none" strike="noStrike" baseline="0">
                <a:latin typeface="Times New Roman" panose="02020603050405020304" pitchFamily="18" charset="0"/>
              </a:rPr>
              <a:t>Each unit is constructed in a single package; general-purpose economy units are available with 6-, 8-, 10-, and 12-bit resolution, and high-resolution units with up to 16-bit resolution are available.</a:t>
            </a:r>
          </a:p>
          <a:p>
            <a:pPr algn="just"/>
            <a:r>
              <a:rPr lang="en-US" sz="1800" b="0" i="0" u="none" strike="noStrike" baseline="0">
                <a:latin typeface="Times New Roman" panose="02020603050405020304" pitchFamily="18" charset="0"/>
              </a:rPr>
              <a:t>An inexpensive and very popular </a:t>
            </a:r>
            <a:r>
              <a:rPr lang="en-US" sz="1800" b="0" i="1" u="none" strike="noStrike" baseline="0">
                <a:latin typeface="Arial" panose="020B0604020202020204" pitchFamily="34" charset="0"/>
              </a:rPr>
              <a:t>DIA </a:t>
            </a:r>
            <a:r>
              <a:rPr lang="en-US" sz="1800" b="0" i="0" u="none" strike="noStrike" baseline="0">
                <a:latin typeface="Times New Roman" panose="02020603050405020304" pitchFamily="18" charset="0"/>
              </a:rPr>
              <a:t>converter is the DAC0808, an 8-bit </a:t>
            </a:r>
            <a:r>
              <a:rPr lang="en-US" sz="1800" b="0" i="1" u="none" strike="noStrike" baseline="0">
                <a:latin typeface="Arial" panose="020B0604020202020204" pitchFamily="34" charset="0"/>
              </a:rPr>
              <a:t>DIA </a:t>
            </a:r>
            <a:r>
              <a:rPr lang="en-US" sz="1800" b="0" i="0" u="none" strike="noStrike" baseline="0">
                <a:latin typeface="Times New Roman" panose="02020603050405020304" pitchFamily="18" charset="0"/>
              </a:rPr>
              <a:t>converter available from National Semiconductor.</a:t>
            </a:r>
          </a:p>
          <a:p>
            <a:pPr algn="just"/>
            <a:r>
              <a:rPr lang="en-US" sz="1800" b="0" i="0" u="none" strike="noStrike" baseline="0">
                <a:latin typeface="Times New Roman" panose="02020603050405020304" pitchFamily="18" charset="0"/>
              </a:rPr>
              <a:t> Motorola manufactures an 8-bit </a:t>
            </a:r>
            <a:r>
              <a:rPr lang="en-US" sz="1800" b="0" i="1" u="none" strike="noStrike" baseline="0">
                <a:latin typeface="Arial" panose="020B0604020202020204" pitchFamily="34" charset="0"/>
              </a:rPr>
              <a:t>DIA </a:t>
            </a:r>
            <a:r>
              <a:rPr lang="en-US" sz="1800" b="0" i="0" u="none" strike="noStrike" baseline="0">
                <a:latin typeface="Times New Roman" panose="02020603050405020304" pitchFamily="18" charset="0"/>
              </a:rPr>
              <a:t>converter, the MC1508/1408. </a:t>
            </a:r>
          </a:p>
          <a:p>
            <a:pPr algn="just"/>
            <a:r>
              <a:rPr lang="en-US" sz="1800" b="0" i="0" u="none" strike="noStrike" baseline="0">
                <a:latin typeface="Times New Roman" panose="02020603050405020304" pitchFamily="18" charset="0"/>
              </a:rPr>
              <a:t>In Fig. 12.18, a DAC0808 is connected to provide a full-scale output voltage of </a:t>
            </a:r>
            <a:r>
              <a:rPr lang="en-US" sz="1800" b="0" i="1" u="none" strike="noStrike" baseline="0">
                <a:latin typeface="Arial" panose="020B0604020202020204" pitchFamily="34" charset="0"/>
              </a:rPr>
              <a:t>V0 </a:t>
            </a:r>
            <a:r>
              <a:rPr lang="en-US" sz="1800" b="0" i="0" u="none" strike="noStrike" baseline="0">
                <a:latin typeface="Times New Roman" panose="02020603050405020304" pitchFamily="18" charset="0"/>
              </a:rPr>
              <a:t>=+1O V dc when all 8 digital inputs are1s (high).</a:t>
            </a:r>
          </a:p>
          <a:p>
            <a:pPr algn="just"/>
            <a:r>
              <a:rPr lang="en-US" sz="1800" b="0" i="0" u="none" strike="noStrike" baseline="0">
                <a:latin typeface="Times New Roman" panose="02020603050405020304" pitchFamily="18" charset="0"/>
              </a:rPr>
              <a:t> If the 8 digital inputs are all Os (low), the output voltage will be </a:t>
            </a:r>
            <a:r>
              <a:rPr lang="en-US" sz="1800" b="0" i="1" u="none" strike="noStrike" baseline="0">
                <a:latin typeface="Arial" panose="020B0604020202020204" pitchFamily="34" charset="0"/>
              </a:rPr>
              <a:t>V0 </a:t>
            </a:r>
            <a:r>
              <a:rPr lang="en-US" sz="1800" b="0" i="0" u="none" strike="noStrike" baseline="0">
                <a:latin typeface="Times New Roman" panose="02020603050405020304" pitchFamily="18" charset="0"/>
              </a:rPr>
              <a:t>= 0 Vdc.</a:t>
            </a:r>
            <a:endParaRPr lang="en-IN"/>
          </a:p>
        </p:txBody>
      </p:sp>
    </p:spTree>
    <p:extLst>
      <p:ext uri="{BB962C8B-B14F-4D97-AF65-F5344CB8AC3E}">
        <p14:creationId xmlns:p14="http://schemas.microsoft.com/office/powerpoint/2010/main" val="218303552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743AD79-CDEC-4942-848A-579A00BC8B88}"/>
              </a:ext>
            </a:extLst>
          </p:cNvPr>
          <p:cNvSpPr>
            <a:spLocks noGrp="1"/>
          </p:cNvSpPr>
          <p:nvPr>
            <p:ph idx="1"/>
          </p:nvPr>
        </p:nvSpPr>
        <p:spPr>
          <a:xfrm>
            <a:off x="381000" y="609601"/>
            <a:ext cx="8153400" cy="5333999"/>
          </a:xfrm>
        </p:spPr>
        <p:txBody>
          <a:bodyPr/>
          <a:lstStyle/>
          <a:p>
            <a:pPr algn="l"/>
            <a:r>
              <a:rPr lang="en-US" sz="1800" b="0" i="0" u="none" strike="noStrike" baseline="0">
                <a:latin typeface="Times New Roman" panose="02020603050405020304" pitchFamily="18" charset="0"/>
              </a:rPr>
              <a:t>First of all, two de power-supply voltages are required for the DAC0808: </a:t>
            </a:r>
            <a:r>
              <a:rPr lang="en-US" sz="1800" b="0" i="1" u="none" strike="noStrike" baseline="0">
                <a:latin typeface="Times New Roman" panose="02020603050405020304" pitchFamily="18" charset="0"/>
              </a:rPr>
              <a:t>V </a:t>
            </a:r>
            <a:r>
              <a:rPr lang="en-US" sz="1800" b="0" i="0" u="none" strike="noStrike" baseline="0">
                <a:latin typeface="Times New Roman" panose="02020603050405020304" pitchFamily="18" charset="0"/>
              </a:rPr>
              <a:t>cc= +5 V de and </a:t>
            </a:r>
            <a:r>
              <a:rPr lang="en-US" sz="1800" b="0" i="1" u="none" strike="noStrike" baseline="0">
                <a:latin typeface="Times New Roman" panose="02020603050405020304" pitchFamily="18" charset="0"/>
              </a:rPr>
              <a:t>VEE= </a:t>
            </a:r>
            <a:r>
              <a:rPr lang="en-US" sz="1800" b="0" i="0" u="none" strike="noStrike" baseline="0">
                <a:latin typeface="Times New Roman" panose="02020603050405020304" pitchFamily="18" charset="0"/>
              </a:rPr>
              <a:t>-15 Vdc. </a:t>
            </a:r>
          </a:p>
          <a:p>
            <a:pPr algn="l"/>
            <a:r>
              <a:rPr lang="en-US" sz="1800" b="0" i="0" u="none" strike="noStrike" baseline="0">
                <a:latin typeface="Times New Roman" panose="02020603050405020304" pitchFamily="18" charset="0"/>
              </a:rPr>
              <a:t>The 0.1-μF capacitor is to prevent unwanted circuit oscillations, and to isolate any variations in </a:t>
            </a:r>
            <a:r>
              <a:rPr lang="en-US" sz="1800" b="0" i="1" u="none" strike="noStrike" baseline="0">
                <a:latin typeface="Times New Roman" panose="02020603050405020304" pitchFamily="18" charset="0"/>
              </a:rPr>
              <a:t>VEE·</a:t>
            </a:r>
          </a:p>
          <a:p>
            <a:pPr algn="l"/>
            <a:r>
              <a:rPr lang="en-US" sz="1800" b="0" i="0" u="none" strike="noStrike" baseline="0">
                <a:latin typeface="Times New Roman" panose="02020603050405020304" pitchFamily="18" charset="0"/>
              </a:rPr>
              <a:t>Pin2 is ground (GND), and pin 15 is also referenced to ground through a resistor.</a:t>
            </a:r>
          </a:p>
          <a:p>
            <a:pPr algn="l"/>
            <a:r>
              <a:rPr lang="en-US" sz="1800" b="0" i="0" u="none" strike="noStrike" baseline="0">
                <a:latin typeface="Times New Roman" panose="02020603050405020304" pitchFamily="18" charset="0"/>
              </a:rPr>
              <a:t>The output of the D/A converter on pin 4 has a very limited voltage range (+0.5 to -0.6 V). </a:t>
            </a:r>
          </a:p>
          <a:p>
            <a:pPr algn="l"/>
            <a:r>
              <a:rPr lang="en-US" sz="1800" b="0" i="0" u="none" strike="noStrike" baseline="0">
                <a:latin typeface="Times New Roman" panose="02020603050405020304" pitchFamily="18" charset="0"/>
              </a:rPr>
              <a:t>Rather, it is designed to provide an output current of </a:t>
            </a:r>
            <a:r>
              <a:rPr lang="en-US" sz="1800" b="0" i="1" u="none" strike="noStrike" baseline="0">
                <a:latin typeface="Times New Roman" panose="02020603050405020304" pitchFamily="18" charset="0"/>
              </a:rPr>
              <a:t>1</a:t>
            </a:r>
            <a:r>
              <a:rPr lang="en-US" sz="1800" b="0" i="1" u="none" strike="noStrike" baseline="0">
                <a:latin typeface="Arial" panose="020B0604020202020204" pitchFamily="34" charset="0"/>
              </a:rPr>
              <a:t>0</a:t>
            </a:r>
          </a:p>
          <a:p>
            <a:pPr algn="l"/>
            <a:r>
              <a:rPr lang="en-US" sz="1800" b="0" i="1" u="none" strike="noStrike" baseline="0">
                <a:latin typeface="Arial" panose="020B0604020202020204" pitchFamily="34" charset="0"/>
              </a:rPr>
              <a:t> • </a:t>
            </a:r>
            <a:r>
              <a:rPr lang="en-US" sz="1800" b="0" i="0" u="none" strike="noStrike" baseline="0">
                <a:latin typeface="Times New Roman" panose="02020603050405020304" pitchFamily="18" charset="0"/>
              </a:rPr>
              <a:t>The minimum current (all digital inputs low) is 0.0 mA, and the maximum current (all digital inputs high), is Iref· </a:t>
            </a:r>
          </a:p>
          <a:p>
            <a:pPr algn="l"/>
            <a:r>
              <a:rPr lang="en-US" sz="1800" b="0" i="0" u="none" strike="noStrike" baseline="0">
                <a:latin typeface="Times New Roman" panose="02020603050405020304" pitchFamily="18" charset="0"/>
              </a:rPr>
              <a:t>This reference current is established with the resistor at pin 14 and the reference voltage as</a:t>
            </a:r>
          </a:p>
          <a:p>
            <a:pPr algn="l"/>
            <a:endParaRPr lang="en-IN"/>
          </a:p>
        </p:txBody>
      </p:sp>
      <p:pic>
        <p:nvPicPr>
          <p:cNvPr id="4" name="Picture 2">
            <a:extLst>
              <a:ext uri="{FF2B5EF4-FFF2-40B4-BE49-F238E27FC236}">
                <a16:creationId xmlns:a16="http://schemas.microsoft.com/office/drawing/2014/main" id="{2060F7E4-0445-43C3-9BDF-F1ADBB0605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0800" y="4876800"/>
            <a:ext cx="2297702" cy="83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509628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17298" y="533400"/>
            <a:ext cx="2297702" cy="83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7"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1752600"/>
            <a:ext cx="78486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1708090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8800" y="1676400"/>
            <a:ext cx="5715000" cy="381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2534713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2057400"/>
            <a:ext cx="7238999" cy="297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9694811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 ACCURACY AND RESOLUTION</a:t>
            </a:r>
          </a:p>
        </p:txBody>
      </p:sp>
      <p:sp>
        <p:nvSpPr>
          <p:cNvPr id="3" name="Content Placeholder 2"/>
          <p:cNvSpPr>
            <a:spLocks noGrp="1"/>
          </p:cNvSpPr>
          <p:nvPr>
            <p:ph idx="1"/>
          </p:nvPr>
        </p:nvSpPr>
        <p:spPr>
          <a:xfrm>
            <a:off x="827700" y="2052925"/>
            <a:ext cx="7630500" cy="4195481"/>
          </a:xfrm>
        </p:spPr>
        <p:txBody>
          <a:bodyPr>
            <a:normAutofit/>
          </a:bodyPr>
          <a:lstStyle/>
          <a:p>
            <a:pPr algn="l"/>
            <a:r>
              <a:rPr lang="en-US" sz="1800" b="0" i="0" u="none" strike="noStrike" baseline="0">
                <a:latin typeface="Times New Roman" panose="02020603050405020304" pitchFamily="18" charset="0"/>
              </a:rPr>
              <a:t>The accuracy of the </a:t>
            </a:r>
            <a:r>
              <a:rPr lang="en-US" sz="1800" b="0" i="1" u="none" strike="noStrike" baseline="0">
                <a:latin typeface="Arial" panose="020B0604020202020204" pitchFamily="34" charset="0"/>
              </a:rPr>
              <a:t>DIA </a:t>
            </a:r>
            <a:r>
              <a:rPr lang="en-US" sz="1800" b="0" i="0" u="none" strike="noStrike" baseline="0">
                <a:latin typeface="Times New Roman" panose="02020603050405020304" pitchFamily="18" charset="0"/>
              </a:rPr>
              <a:t>converter is primarily a function of the accuracy of the precision resistors used in the ladder and the precision of the reference voltage supply used. </a:t>
            </a:r>
          </a:p>
          <a:p>
            <a:pPr algn="l"/>
            <a:r>
              <a:rPr lang="en-US" sz="1800" b="0" i="0" u="none" strike="noStrike" baseline="0">
                <a:latin typeface="Times New Roman" panose="02020603050405020304" pitchFamily="18" charset="0"/>
              </a:rPr>
              <a:t>Accuracy is a measure of how close the actual output voltage is to the theoretical output value.</a:t>
            </a:r>
          </a:p>
          <a:p>
            <a:pPr algn="l"/>
            <a:r>
              <a:rPr lang="en-US" sz="1800" b="0" i="0" u="none" strike="noStrike" baseline="0">
                <a:latin typeface="Times New Roman" panose="02020603050405020304" pitchFamily="18" charset="0"/>
              </a:rPr>
              <a:t>For example, suppose that the theoretical output voltage for a particular input should be+ 10 V.</a:t>
            </a:r>
          </a:p>
          <a:p>
            <a:pPr algn="l"/>
            <a:r>
              <a:rPr lang="en-US" sz="1800" b="0" i="0" u="none" strike="noStrike" baseline="0">
                <a:latin typeface="Times New Roman" panose="02020603050405020304" pitchFamily="18" charset="0"/>
              </a:rPr>
              <a:t>An accuracy of l O percent means that the actual output voltage must be somewhere between +9 and + 11 V. </a:t>
            </a:r>
          </a:p>
          <a:p>
            <a:pPr algn="l"/>
            <a:r>
              <a:rPr lang="en-US" sz="1800" b="0" i="0" u="none" strike="noStrike" baseline="0">
                <a:latin typeface="Times New Roman" panose="02020603050405020304" pitchFamily="18" charset="0"/>
              </a:rPr>
              <a:t>Similarly, if the actual output voltage were somewhere between +9.9 and+ 10.1 V, this would imply an accuracy of 1 </a:t>
            </a:r>
            <a:r>
              <a:rPr lang="en-IN" sz="1800" b="0" i="0" u="none" strike="noStrike" baseline="0">
                <a:latin typeface="Times New Roman" panose="02020603050405020304" pitchFamily="18" charset="0"/>
              </a:rPr>
              <a:t>percent.</a:t>
            </a:r>
            <a:endParaRPr lang="en-US" dirty="0"/>
          </a:p>
        </p:txBody>
      </p:sp>
    </p:spTree>
    <p:extLst>
      <p:ext uri="{BB962C8B-B14F-4D97-AF65-F5344CB8AC3E}">
        <p14:creationId xmlns:p14="http://schemas.microsoft.com/office/powerpoint/2010/main" val="45674452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1507DB9-5D43-4E93-BCDC-2248C93E112A}"/>
              </a:ext>
            </a:extLst>
          </p:cNvPr>
          <p:cNvSpPr>
            <a:spLocks noGrp="1"/>
          </p:cNvSpPr>
          <p:nvPr>
            <p:ph idx="1"/>
          </p:nvPr>
        </p:nvSpPr>
        <p:spPr>
          <a:xfrm>
            <a:off x="304800" y="381001"/>
            <a:ext cx="8458200" cy="5867406"/>
          </a:xfrm>
        </p:spPr>
        <p:txBody>
          <a:bodyPr>
            <a:normAutofit/>
          </a:bodyPr>
          <a:lstStyle/>
          <a:p>
            <a:pPr algn="l"/>
            <a:r>
              <a:rPr lang="en-US" sz="1800" b="0" i="0" u="none" strike="noStrike" baseline="0">
                <a:latin typeface="Times New Roman" panose="02020603050405020304" pitchFamily="18" charset="0"/>
              </a:rPr>
              <a:t>Resolution, on the other hand, defines the smallest increment in voltage that can be discerned. </a:t>
            </a:r>
          </a:p>
          <a:p>
            <a:pPr algn="l"/>
            <a:r>
              <a:rPr lang="en-US" sz="1800" b="0" i="0" u="none" strike="noStrike" baseline="0">
                <a:latin typeface="Times New Roman" panose="02020603050405020304" pitchFamily="18" charset="0"/>
              </a:rPr>
              <a:t>Resolution is primarily a function of the number of bits in the digital input signal; that is, the smallest increment in output voltage is determined by the LSB.</a:t>
            </a:r>
          </a:p>
          <a:p>
            <a:pPr algn="l"/>
            <a:r>
              <a:rPr lang="en-US" sz="1800" b="0" i="0" u="none" strike="noStrike" baseline="0">
                <a:latin typeface="Times New Roman" panose="02020603050405020304" pitchFamily="18" charset="0"/>
              </a:rPr>
              <a:t>In a 4-bit system using a ladder, for example, the LSB has a weight of 1/16 . This means that the smallest increment in output voltage is 1/16 of the input voltage. </a:t>
            </a:r>
          </a:p>
          <a:p>
            <a:pPr algn="l"/>
            <a:r>
              <a:rPr lang="en-US" sz="1800" b="0" i="0" u="none" strike="noStrike" baseline="0">
                <a:latin typeface="Times New Roman" panose="02020603050405020304" pitchFamily="18" charset="0"/>
              </a:rPr>
              <a:t>To make the arithmetic easy, let us assume that this 4-bit system has input voltage levels of + 16 V. </a:t>
            </a:r>
          </a:p>
          <a:p>
            <a:pPr algn="l"/>
            <a:r>
              <a:rPr lang="en-US" sz="1800" b="0" i="0" u="none" strike="noStrike" baseline="0">
                <a:latin typeface="Times New Roman" panose="02020603050405020304" pitchFamily="18" charset="0"/>
              </a:rPr>
              <a:t>Since the LSB has a weight of </a:t>
            </a:r>
            <a:r>
              <a:rPr lang="en-IN" sz="1800" b="0" i="0" u="none" strike="noStrike" baseline="0">
                <a:latin typeface="Times New Roman" panose="02020603050405020304" pitchFamily="18" charset="0"/>
              </a:rPr>
              <a:t>1/16 </a:t>
            </a:r>
            <a:r>
              <a:rPr lang="en-US" sz="1800" b="0" i="0" u="none" strike="noStrike" baseline="0">
                <a:latin typeface="Times New Roman" panose="02020603050405020304" pitchFamily="18" charset="0"/>
              </a:rPr>
              <a:t>, a change in the LSB results in a change of 1 </a:t>
            </a:r>
            <a:r>
              <a:rPr lang="en-US" sz="1800" b="0" i="0" u="none" strike="noStrike" baseline="0">
                <a:latin typeface="Arial" panose="020B0604020202020204" pitchFamily="34" charset="0"/>
              </a:rPr>
              <a:t>V- </a:t>
            </a:r>
            <a:r>
              <a:rPr lang="en-US" sz="1800" b="0" i="0" u="none" strike="noStrike" baseline="0">
                <a:latin typeface="Times New Roman" panose="02020603050405020304" pitchFamily="18" charset="0"/>
              </a:rPr>
              <a:t>in the output. </a:t>
            </a:r>
          </a:p>
          <a:p>
            <a:pPr algn="l"/>
            <a:r>
              <a:rPr lang="en-US" sz="1800" b="0" i="0" u="none" strike="noStrike" baseline="0">
                <a:latin typeface="Times New Roman" panose="02020603050405020304" pitchFamily="18" charset="0"/>
              </a:rPr>
              <a:t>Thus the output voltage changes in steps (or increments) of 1 V. </a:t>
            </a:r>
          </a:p>
          <a:p>
            <a:pPr algn="l"/>
            <a:r>
              <a:rPr lang="en-US" sz="1800" b="0" i="0" u="none" strike="noStrike" baseline="0">
                <a:latin typeface="Times New Roman" panose="02020603050405020304" pitchFamily="18" charset="0"/>
              </a:rPr>
              <a:t>The output voltage of this converter is then the staircase shown in Fig. 12.16 and ranges from O to+ 15V in 1-V increments. </a:t>
            </a:r>
          </a:p>
          <a:p>
            <a:pPr algn="l"/>
            <a:r>
              <a:rPr lang="en-US" sz="1800" b="0" i="0" u="none" strike="noStrike" baseline="0">
                <a:latin typeface="Times New Roman" panose="02020603050405020304" pitchFamily="18" charset="0"/>
              </a:rPr>
              <a:t>This converter can be used to represent analog voltages from O to + 15 V, but it cannot resolve voltages into increments smaller than 1 V. </a:t>
            </a:r>
          </a:p>
          <a:p>
            <a:pPr algn="l"/>
            <a:r>
              <a:rPr lang="en-US" sz="1800" b="0" i="0" u="none" strike="noStrike" baseline="0">
                <a:latin typeface="Arial" panose="020B0604020202020204" pitchFamily="34" charset="0"/>
              </a:rPr>
              <a:t>If </a:t>
            </a:r>
            <a:r>
              <a:rPr lang="en-US" sz="1800" b="0" i="0" u="none" strike="noStrike" baseline="0">
                <a:latin typeface="Times New Roman" panose="02020603050405020304" pitchFamily="18" charset="0"/>
              </a:rPr>
              <a:t>we desired to produce +4.2 V using this converter, therefore, the actual output voltage would be +4.0 V.</a:t>
            </a:r>
            <a:endParaRPr lang="en-IN"/>
          </a:p>
        </p:txBody>
      </p:sp>
    </p:spTree>
    <p:extLst>
      <p:ext uri="{BB962C8B-B14F-4D97-AF65-F5344CB8AC3E}">
        <p14:creationId xmlns:p14="http://schemas.microsoft.com/office/powerpoint/2010/main" val="235683112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1905000"/>
            <a:ext cx="7162800" cy="297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963987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F7350C-627B-48D5-BAED-6834C2986C92}"/>
              </a:ext>
            </a:extLst>
          </p:cNvPr>
          <p:cNvSpPr>
            <a:spLocks noGrp="1"/>
          </p:cNvSpPr>
          <p:nvPr>
            <p:ph idx="1"/>
          </p:nvPr>
        </p:nvSpPr>
        <p:spPr>
          <a:xfrm>
            <a:off x="304800" y="533401"/>
            <a:ext cx="8382000" cy="5715006"/>
          </a:xfrm>
        </p:spPr>
        <p:txBody>
          <a:bodyPr>
            <a:normAutofit/>
          </a:bodyPr>
          <a:lstStyle/>
          <a:p>
            <a:pPr algn="l"/>
            <a:r>
              <a:rPr lang="en-US" sz="1800" b="0" i="0" u="none" strike="noStrike" baseline="0">
                <a:latin typeface="Times New Roman" panose="02020603050405020304" pitchFamily="18" charset="0"/>
              </a:rPr>
              <a:t>Now, notice that between 000 and 111 there are seven discrete levels to be defined.</a:t>
            </a:r>
          </a:p>
          <a:p>
            <a:pPr algn="l"/>
            <a:r>
              <a:rPr lang="en-US" sz="1800" b="0" i="0" u="none" strike="noStrike" baseline="0">
                <a:latin typeface="Times New Roman" panose="02020603050405020304" pitchFamily="18" charset="0"/>
              </a:rPr>
              <a:t>Therefore, it will be convenient to divide the analog signal into seven levels. </a:t>
            </a:r>
          </a:p>
          <a:p>
            <a:pPr algn="l"/>
            <a:r>
              <a:rPr lang="en-US" sz="1800" b="0" i="0" u="none" strike="noStrike" baseline="0">
                <a:latin typeface="Times New Roman" panose="02020603050405020304" pitchFamily="18" charset="0"/>
              </a:rPr>
              <a:t>The smallest incremental change in the digital signal is represented by the least-significant bit (LSB), 2°.</a:t>
            </a:r>
          </a:p>
          <a:p>
            <a:pPr algn="l"/>
            <a:r>
              <a:rPr lang="en-US" sz="1800" b="0" i="0" u="none" strike="noStrike" baseline="0">
                <a:latin typeface="Times New Roman" panose="02020603050405020304" pitchFamily="18" charset="0"/>
              </a:rPr>
              <a:t> Thus we would like to have this bit cause a change in the analog output that is equal to one seventh of the full-scale analog output voltage. </a:t>
            </a:r>
          </a:p>
          <a:p>
            <a:pPr algn="l"/>
            <a:r>
              <a:rPr lang="en-US" sz="1800" b="0" i="0" u="none" strike="noStrike" baseline="0">
                <a:latin typeface="Times New Roman" panose="02020603050405020304" pitchFamily="18" charset="0"/>
              </a:rPr>
              <a:t>The resistive divider will then be designed such that a 1 in the 2° position will cause </a:t>
            </a:r>
            <a:r>
              <a:rPr lang="en-US" sz="1800" b="0" i="0" u="none" strike="noStrike" baseline="0">
                <a:latin typeface="Arial" panose="020B0604020202020204" pitchFamily="34" charset="0"/>
              </a:rPr>
              <a:t>+ </a:t>
            </a:r>
            <a:r>
              <a:rPr lang="en-US" sz="1800" b="0" i="0" u="none" strike="noStrike" baseline="0">
                <a:latin typeface="Times New Roman" panose="02020603050405020304" pitchFamily="18" charset="0"/>
              </a:rPr>
              <a:t>7 x 1/7 = </a:t>
            </a:r>
            <a:r>
              <a:rPr lang="en-US" sz="1800" b="0" i="0" u="none" strike="noStrike" baseline="0">
                <a:latin typeface="Arial" panose="020B0604020202020204" pitchFamily="34" charset="0"/>
              </a:rPr>
              <a:t>+ </a:t>
            </a:r>
            <a:r>
              <a:rPr lang="en-US" sz="1800" b="0" i="0" u="none" strike="noStrike" baseline="0">
                <a:latin typeface="Times New Roman" panose="02020603050405020304" pitchFamily="18" charset="0"/>
              </a:rPr>
              <a:t>1 V at the output.</a:t>
            </a:r>
          </a:p>
          <a:p>
            <a:pPr algn="l"/>
            <a:r>
              <a:rPr lang="en-US" sz="1800" b="0" i="0" u="none" strike="noStrike" baseline="0">
                <a:latin typeface="Times New Roman" panose="02020603050405020304" pitchFamily="18" charset="0"/>
              </a:rPr>
              <a:t>Since 2</a:t>
            </a:r>
            <a:r>
              <a:rPr lang="en-US" sz="1800" b="0" i="0" u="none" strike="noStrike" baseline="30000">
                <a:latin typeface="Times New Roman" panose="02020603050405020304" pitchFamily="18" charset="0"/>
              </a:rPr>
              <a:t>1</a:t>
            </a:r>
            <a:r>
              <a:rPr lang="en-US" sz="1800" b="0" i="0" u="none" strike="noStrike" baseline="0">
                <a:latin typeface="Times New Roman" panose="02020603050405020304" pitchFamily="18" charset="0"/>
              </a:rPr>
              <a:t> = 2 and 2° = 1, it can be clearly seen that the 2 </a:t>
            </a:r>
            <a:r>
              <a:rPr lang="en-US" sz="1800" b="0" i="0" u="none" strike="noStrike" baseline="30000">
                <a:latin typeface="Times New Roman" panose="02020603050405020304" pitchFamily="18" charset="0"/>
              </a:rPr>
              <a:t>1</a:t>
            </a:r>
            <a:r>
              <a:rPr lang="en-US" sz="1800" b="0" i="0" u="none" strike="noStrike" baseline="0">
                <a:latin typeface="Times New Roman" panose="02020603050405020304" pitchFamily="18" charset="0"/>
              </a:rPr>
              <a:t> bit represents a number that is twice the size of the 2° bit. </a:t>
            </a:r>
          </a:p>
          <a:p>
            <a:pPr algn="l"/>
            <a:r>
              <a:rPr lang="en-US" sz="1800" b="0" i="0" u="none" strike="noStrike" baseline="0">
                <a:latin typeface="Times New Roman" panose="02020603050405020304" pitchFamily="18" charset="0"/>
              </a:rPr>
              <a:t>Therefore, a l in the </a:t>
            </a:r>
            <a:r>
              <a:rPr lang="en-US" sz="1800" b="0" i="1" u="none" strike="noStrike" baseline="0">
                <a:latin typeface="Times New Roman" panose="02020603050405020304" pitchFamily="18" charset="0"/>
              </a:rPr>
              <a:t>i </a:t>
            </a:r>
            <a:r>
              <a:rPr lang="en-US" sz="1800" b="0" i="0" u="none" strike="noStrike" baseline="0">
                <a:latin typeface="Times New Roman" panose="02020603050405020304" pitchFamily="18" charset="0"/>
              </a:rPr>
              <a:t>bit position must cause a change in the analog output voltage that is twice the size of the LSB. </a:t>
            </a:r>
          </a:p>
          <a:p>
            <a:pPr algn="l"/>
            <a:r>
              <a:rPr lang="en-US" sz="1800" b="0" i="0" u="none" strike="noStrike" baseline="0">
                <a:latin typeface="Times New Roman" panose="02020603050405020304" pitchFamily="18" charset="0"/>
              </a:rPr>
              <a:t>The resistive divider must then be constructed such that a 1 in the 2</a:t>
            </a:r>
            <a:r>
              <a:rPr lang="en-US" sz="1800" b="0" i="0" u="none" strike="noStrike" baseline="30000">
                <a:latin typeface="Arial" panose="020B0604020202020204" pitchFamily="34" charset="0"/>
              </a:rPr>
              <a:t>1</a:t>
            </a:r>
            <a:r>
              <a:rPr lang="en-US" sz="1800" b="0" i="0" u="none" strike="noStrike" baseline="0">
                <a:latin typeface="Arial" panose="020B0604020202020204" pitchFamily="34" charset="0"/>
              </a:rPr>
              <a:t> </a:t>
            </a:r>
            <a:r>
              <a:rPr lang="en-US" sz="1800" b="0" i="0" u="none" strike="noStrike" baseline="0">
                <a:latin typeface="Times New Roman" panose="02020603050405020304" pitchFamily="18" charset="0"/>
              </a:rPr>
              <a:t>bit position will cause </a:t>
            </a:r>
            <a:r>
              <a:rPr lang="en-IN" sz="1800" b="0" i="0" u="none" strike="noStrike" baseline="0">
                <a:latin typeface="Arial" panose="020B0604020202020204" pitchFamily="34" charset="0"/>
              </a:rPr>
              <a:t>2 .</a:t>
            </a:r>
          </a:p>
          <a:p>
            <a:pPr algn="l"/>
            <a:r>
              <a:rPr lang="en-US" sz="1800" b="0" i="0" u="none" strike="noStrike" baseline="0">
                <a:latin typeface="Times New Roman" panose="02020603050405020304" pitchFamily="18" charset="0"/>
              </a:rPr>
              <a:t>A change of +7 x 2/ 7 = +2 V in the analog output voltage.</a:t>
            </a:r>
            <a:endParaRPr lang="en-IN"/>
          </a:p>
        </p:txBody>
      </p:sp>
    </p:spTree>
    <p:extLst>
      <p:ext uri="{BB962C8B-B14F-4D97-AF65-F5344CB8AC3E}">
        <p14:creationId xmlns:p14="http://schemas.microsoft.com/office/powerpoint/2010/main" val="412512471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0" y="1828800"/>
            <a:ext cx="7162800" cy="304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4892685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SIMULTANEOUS A/ D CONVERTER</a:t>
            </a:r>
          </a:p>
        </p:txBody>
      </p:sp>
      <p:sp>
        <p:nvSpPr>
          <p:cNvPr id="3" name="Content Placeholder 2"/>
          <p:cNvSpPr>
            <a:spLocks noGrp="1"/>
          </p:cNvSpPr>
          <p:nvPr>
            <p:ph idx="1"/>
          </p:nvPr>
        </p:nvSpPr>
        <p:spPr/>
        <p:txBody>
          <a:bodyPr/>
          <a:lstStyle/>
          <a:p>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288" y="1776413"/>
            <a:ext cx="7591425" cy="4014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5273632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A281E95-7B61-487F-9440-62851EF47A44}"/>
              </a:ext>
            </a:extLst>
          </p:cNvPr>
          <p:cNvSpPr>
            <a:spLocks noGrp="1"/>
          </p:cNvSpPr>
          <p:nvPr>
            <p:ph idx="1"/>
          </p:nvPr>
        </p:nvSpPr>
        <p:spPr>
          <a:xfrm>
            <a:off x="533400" y="533401"/>
            <a:ext cx="8001000" cy="5715006"/>
          </a:xfrm>
        </p:spPr>
        <p:txBody>
          <a:bodyPr>
            <a:normAutofit/>
          </a:bodyPr>
          <a:lstStyle/>
          <a:p>
            <a:pPr algn="just"/>
            <a:r>
              <a:rPr lang="en-US" sz="1800" b="0" i="0" u="none" strike="noStrike" baseline="0">
                <a:latin typeface="Times New Roman" panose="02020603050405020304" pitchFamily="18" charset="0"/>
              </a:rPr>
              <a:t>The process of converting an analog voltage into an equivalent digital signal is known as </a:t>
            </a:r>
            <a:r>
              <a:rPr lang="en-US" sz="1800" b="0" i="1" u="none" strike="noStrike" baseline="0">
                <a:latin typeface="Times New Roman" panose="02020603050405020304" pitchFamily="18" charset="0"/>
              </a:rPr>
              <a:t>analog-to-digital (A/D) conversion. </a:t>
            </a:r>
          </a:p>
          <a:p>
            <a:pPr algn="just"/>
            <a:r>
              <a:rPr lang="en-US" sz="1800" b="0" i="0" u="none" strike="noStrike" baseline="0">
                <a:latin typeface="Times New Roman" panose="02020603050405020304" pitchFamily="18" charset="0"/>
              </a:rPr>
              <a:t>This operation is somewhat more complicated than the converse operation of </a:t>
            </a:r>
            <a:r>
              <a:rPr lang="en-US" sz="1800" b="0" i="1" u="none" strike="noStrike" baseline="0">
                <a:latin typeface="Arial" panose="020B0604020202020204" pitchFamily="34" charset="0"/>
              </a:rPr>
              <a:t>DIA </a:t>
            </a:r>
            <a:r>
              <a:rPr lang="en-US" sz="1800" b="0" i="0" u="none" strike="noStrike" baseline="0">
                <a:latin typeface="Times New Roman" panose="02020603050405020304" pitchFamily="18" charset="0"/>
              </a:rPr>
              <a:t>conversion. </a:t>
            </a:r>
          </a:p>
          <a:p>
            <a:pPr algn="just"/>
            <a:r>
              <a:rPr lang="en-US" sz="1800" b="0" i="0" u="none" strike="noStrike" baseline="0">
                <a:latin typeface="Times New Roman" panose="02020603050405020304" pitchFamily="18" charset="0"/>
              </a:rPr>
              <a:t>A number of different methods have been developed, the simplest of which is probably the simultaneous method. </a:t>
            </a:r>
          </a:p>
          <a:p>
            <a:pPr algn="just"/>
            <a:r>
              <a:rPr lang="en-US" sz="1800" b="0" i="0" u="none" strike="noStrike" baseline="0">
                <a:latin typeface="Times New Roman" panose="02020603050405020304" pitchFamily="18" charset="0"/>
              </a:rPr>
              <a:t>This is also known as </a:t>
            </a:r>
            <a:r>
              <a:rPr lang="en-US" sz="1800" b="0" i="1" u="none" strike="noStrike" baseline="0">
                <a:latin typeface="Times New Roman" panose="02020603050405020304" pitchFamily="18" charset="0"/>
              </a:rPr>
              <a:t>A/D converter, flash type, </a:t>
            </a:r>
            <a:r>
              <a:rPr lang="en-US" sz="1800" b="0" i="0" u="none" strike="noStrike" baseline="0">
                <a:latin typeface="Times New Roman" panose="02020603050405020304" pitchFamily="18" charset="0"/>
              </a:rPr>
              <a:t>the reason for which will be clear </a:t>
            </a:r>
            <a:r>
              <a:rPr lang="en-IN" sz="1800" b="0" i="0" u="none" strike="noStrike" baseline="0">
                <a:latin typeface="Times New Roman" panose="02020603050405020304" pitchFamily="18" charset="0"/>
              </a:rPr>
              <a:t>shortly.</a:t>
            </a:r>
          </a:p>
          <a:p>
            <a:pPr algn="just"/>
            <a:r>
              <a:rPr lang="en-US" sz="1800" b="0" i="0" u="none" strike="noStrike" baseline="0">
                <a:latin typeface="Times New Roman" panose="02020603050405020304" pitchFamily="18" charset="0"/>
              </a:rPr>
              <a:t>The simultaneous method of </a:t>
            </a:r>
            <a:r>
              <a:rPr lang="en-US" sz="1800" b="0" i="1" u="none" strike="noStrike" baseline="0">
                <a:latin typeface="Arial" panose="020B0604020202020204" pitchFamily="34" charset="0"/>
              </a:rPr>
              <a:t>A/D </a:t>
            </a:r>
            <a:r>
              <a:rPr lang="en-US" sz="1800" b="0" i="0" u="none" strike="noStrike" baseline="0">
                <a:latin typeface="Times New Roman" panose="02020603050405020304" pitchFamily="18" charset="0"/>
              </a:rPr>
              <a:t>conversion is based on the use of a number of comparator circuits. </a:t>
            </a:r>
          </a:p>
          <a:p>
            <a:pPr algn="just"/>
            <a:r>
              <a:rPr lang="en-US" sz="1800" b="0" i="0" u="none" strike="noStrike" baseline="0">
                <a:latin typeface="Times New Roman" panose="02020603050405020304" pitchFamily="18" charset="0"/>
              </a:rPr>
              <a:t>One such system using three comparator circuits is shown in Fig. 12.19 below.</a:t>
            </a:r>
          </a:p>
          <a:p>
            <a:pPr algn="just"/>
            <a:r>
              <a:rPr lang="en-US" sz="1800" b="0" i="0" u="none" strike="noStrike" baseline="0">
                <a:latin typeface="Times New Roman" panose="02020603050405020304" pitchFamily="18" charset="0"/>
              </a:rPr>
              <a:t> The analog signal to be digitized serves as one of the inputs to each comparator. The second input is a standard reference voltage. </a:t>
            </a:r>
          </a:p>
          <a:p>
            <a:pPr algn="just"/>
            <a:r>
              <a:rPr lang="en-US" sz="1800" b="0" i="0" u="none" strike="noStrike" baseline="0">
                <a:latin typeface="Times New Roman" panose="02020603050405020304" pitchFamily="18" charset="0"/>
              </a:rPr>
              <a:t>The reference voltages used are+ </a:t>
            </a:r>
            <a:r>
              <a:rPr lang="en-US" sz="1800" b="0" i="1" u="none" strike="noStrike" baseline="0">
                <a:latin typeface="Times New Roman" panose="02020603050405020304" pitchFamily="18" charset="0"/>
              </a:rPr>
              <a:t>V/4, </a:t>
            </a:r>
            <a:r>
              <a:rPr lang="en-US" sz="1800" b="0" i="0" u="none" strike="noStrike" baseline="0">
                <a:latin typeface="Times New Roman" panose="02020603050405020304" pitchFamily="18" charset="0"/>
              </a:rPr>
              <a:t>+ </a:t>
            </a:r>
            <a:r>
              <a:rPr lang="en-US" sz="1800" b="0" i="1" u="none" strike="noStrike" baseline="0">
                <a:latin typeface="Times New Roman" panose="02020603050405020304" pitchFamily="18" charset="0"/>
              </a:rPr>
              <a:t>V/2, </a:t>
            </a:r>
            <a:r>
              <a:rPr lang="en-US" sz="1800" b="0" i="0" u="none" strike="noStrike" baseline="0">
                <a:latin typeface="Times New Roman" panose="02020603050405020304" pitchFamily="18" charset="0"/>
              </a:rPr>
              <a:t>and+ 3 </a:t>
            </a:r>
            <a:r>
              <a:rPr lang="en-US" sz="1800" b="0" i="1" u="none" strike="noStrike" baseline="0">
                <a:latin typeface="Times New Roman" panose="02020603050405020304" pitchFamily="18" charset="0"/>
              </a:rPr>
              <a:t>V/4. </a:t>
            </a:r>
          </a:p>
          <a:p>
            <a:pPr algn="just"/>
            <a:r>
              <a:rPr lang="en-US" sz="1800" b="0" i="0" u="none" strike="noStrike" baseline="0">
                <a:latin typeface="Times New Roman" panose="02020603050405020304" pitchFamily="18" charset="0"/>
              </a:rPr>
              <a:t>The system is then capable of accepting an analog input voltage </a:t>
            </a:r>
            <a:r>
              <a:rPr lang="en-IN" sz="1800" b="0" i="0" u="none" strike="noStrike" baseline="0">
                <a:latin typeface="Times New Roman" panose="02020603050405020304" pitchFamily="18" charset="0"/>
              </a:rPr>
              <a:t>between </a:t>
            </a:r>
            <a:r>
              <a:rPr lang="en-IN" sz="1800" b="0" i="0" u="none" strike="noStrike" baseline="0">
                <a:latin typeface="Arial" panose="020B0604020202020204" pitchFamily="34" charset="0"/>
              </a:rPr>
              <a:t>O </a:t>
            </a:r>
            <a:r>
              <a:rPr lang="en-IN" sz="1800" b="0" i="0" u="none" strike="noStrike" baseline="0">
                <a:latin typeface="Times New Roman" panose="02020603050405020304" pitchFamily="18" charset="0"/>
              </a:rPr>
              <a:t>and + </a:t>
            </a:r>
            <a:r>
              <a:rPr lang="en-IN" sz="1800" b="0" i="1" u="none" strike="noStrike" baseline="0">
                <a:latin typeface="Arial" panose="020B0604020202020204" pitchFamily="34" charset="0"/>
              </a:rPr>
              <a:t>V.</a:t>
            </a:r>
            <a:endParaRPr lang="en-IN"/>
          </a:p>
        </p:txBody>
      </p:sp>
    </p:spTree>
    <p:extLst>
      <p:ext uri="{BB962C8B-B14F-4D97-AF65-F5344CB8AC3E}">
        <p14:creationId xmlns:p14="http://schemas.microsoft.com/office/powerpoint/2010/main" val="178374815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0DDBA88-3761-4246-9387-CDC879DB4C26}"/>
              </a:ext>
            </a:extLst>
          </p:cNvPr>
          <p:cNvSpPr>
            <a:spLocks noGrp="1"/>
          </p:cNvSpPr>
          <p:nvPr>
            <p:ph idx="1"/>
          </p:nvPr>
        </p:nvSpPr>
        <p:spPr>
          <a:xfrm>
            <a:off x="457200" y="990600"/>
            <a:ext cx="8153400" cy="5257806"/>
          </a:xfrm>
        </p:spPr>
        <p:txBody>
          <a:bodyPr/>
          <a:lstStyle/>
          <a:p>
            <a:pPr algn="just"/>
            <a:r>
              <a:rPr lang="en-US" sz="1800" b="0" i="0" u="none" strike="noStrike" baseline="0">
                <a:latin typeface="Arial" panose="020B0604020202020204" pitchFamily="34" charset="0"/>
              </a:rPr>
              <a:t>If </a:t>
            </a:r>
            <a:r>
              <a:rPr lang="en-US" sz="1800" b="0" i="0" u="none" strike="noStrike" baseline="0">
                <a:latin typeface="Times New Roman" panose="02020603050405020304" pitchFamily="18" charset="0"/>
              </a:rPr>
              <a:t>the analog input signal exceeds the reference voltage to any comparator, that comparator turns on. (Let’s assume that this means that the output of the comparator goes high.) </a:t>
            </a:r>
          </a:p>
          <a:p>
            <a:pPr algn="just"/>
            <a:r>
              <a:rPr lang="en-US" sz="1800" b="0" i="0" u="none" strike="noStrike" baseline="0">
                <a:latin typeface="Times New Roman" panose="02020603050405020304" pitchFamily="18" charset="0"/>
              </a:rPr>
              <a:t>Now, if all the comparators are off, the analog input signal must be between O and + V/4. </a:t>
            </a:r>
          </a:p>
          <a:p>
            <a:pPr algn="just"/>
            <a:r>
              <a:rPr lang="en-US" sz="1800" b="0" i="0" u="none" strike="noStrike" baseline="0">
                <a:latin typeface="Arial" panose="020B0604020202020204" pitchFamily="34" charset="0"/>
              </a:rPr>
              <a:t>If </a:t>
            </a:r>
            <a:r>
              <a:rPr lang="en-US" sz="1800" b="0" i="0" u="none" strike="noStrike" baseline="0">
                <a:latin typeface="Times New Roman" panose="02020603050405020304" pitchFamily="18" charset="0"/>
              </a:rPr>
              <a:t>C1 is high ( comparator C1 is on) and C2 and C3 are low, the input must be between+ V/4 and+ </a:t>
            </a:r>
            <a:r>
              <a:rPr lang="en-US" sz="1800" b="0" i="1" u="none" strike="noStrike" baseline="0">
                <a:latin typeface="Times New Roman" panose="02020603050405020304" pitchFamily="18" charset="0"/>
              </a:rPr>
              <a:t>V/2 </a:t>
            </a:r>
            <a:r>
              <a:rPr lang="en-US" sz="1800" b="0" i="0" u="none" strike="noStrike" baseline="0">
                <a:latin typeface="Times New Roman" panose="02020603050405020304" pitchFamily="18" charset="0"/>
              </a:rPr>
              <a:t>V. </a:t>
            </a:r>
          </a:p>
          <a:p>
            <a:pPr algn="just"/>
            <a:r>
              <a:rPr lang="en-US" sz="1800" b="0" i="0" u="none" strike="noStrike" baseline="0">
                <a:latin typeface="Arial" panose="020B0604020202020204" pitchFamily="34" charset="0"/>
              </a:rPr>
              <a:t>If </a:t>
            </a:r>
            <a:r>
              <a:rPr lang="en-US" sz="1800" b="0" i="0" u="none" strike="noStrike" baseline="0">
                <a:latin typeface="Times New Roman" panose="02020603050405020304" pitchFamily="18" charset="0"/>
              </a:rPr>
              <a:t>C1 and C2 are high while C3 is low, the input must be between + </a:t>
            </a:r>
            <a:r>
              <a:rPr lang="en-US" sz="1800" b="0" i="1" u="none" strike="noStrike" baseline="0">
                <a:latin typeface="Times New Roman" panose="02020603050405020304" pitchFamily="18" charset="0"/>
              </a:rPr>
              <a:t>V/2 </a:t>
            </a:r>
            <a:r>
              <a:rPr lang="en-US" sz="1800" b="0" i="0" u="none" strike="noStrike" baseline="0">
                <a:latin typeface="Times New Roman" panose="02020603050405020304" pitchFamily="18" charset="0"/>
              </a:rPr>
              <a:t>and+ 3 V/4. </a:t>
            </a:r>
          </a:p>
          <a:p>
            <a:pPr algn="just"/>
            <a:r>
              <a:rPr lang="en-US" sz="1800" b="0" i="0" u="none" strike="noStrike" baseline="0">
                <a:latin typeface="Times New Roman" panose="02020603050405020304" pitchFamily="18" charset="0"/>
              </a:rPr>
              <a:t>Finally, if all comparator outputs are high, the input signal must be between+ 3 V/4 and+ </a:t>
            </a:r>
            <a:r>
              <a:rPr lang="en-US" sz="1800" b="0" i="1" u="none" strike="noStrike" baseline="0">
                <a:latin typeface="Times New Roman" panose="02020603050405020304" pitchFamily="18" charset="0"/>
              </a:rPr>
              <a:t>V.</a:t>
            </a:r>
          </a:p>
          <a:p>
            <a:pPr algn="just"/>
            <a:r>
              <a:rPr lang="en-US" sz="1800" b="0" i="0" u="none" strike="noStrike" baseline="0">
                <a:latin typeface="Times New Roman" panose="02020603050405020304" pitchFamily="18" charset="0"/>
              </a:rPr>
              <a:t>The comparator output levels for the various ranges of input voltages are summarized in Fig. 12.19.</a:t>
            </a:r>
            <a:endParaRPr lang="en-IN"/>
          </a:p>
        </p:txBody>
      </p:sp>
    </p:spTree>
    <p:extLst>
      <p:ext uri="{BB962C8B-B14F-4D97-AF65-F5344CB8AC3E}">
        <p14:creationId xmlns:p14="http://schemas.microsoft.com/office/powerpoint/2010/main" val="275071282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4B69B8-5915-4A8F-A555-A651A66FC628}"/>
              </a:ext>
            </a:extLst>
          </p:cNvPr>
          <p:cNvSpPr>
            <a:spLocks noGrp="1"/>
          </p:cNvSpPr>
          <p:nvPr>
            <p:ph idx="1"/>
          </p:nvPr>
        </p:nvSpPr>
        <p:spPr>
          <a:xfrm>
            <a:off x="827700" y="1142999"/>
            <a:ext cx="7782900" cy="5105407"/>
          </a:xfrm>
        </p:spPr>
        <p:txBody>
          <a:bodyPr/>
          <a:lstStyle/>
          <a:p>
            <a:pPr algn="just"/>
            <a:r>
              <a:rPr lang="en-US" sz="1800" b="0" i="0" u="none" strike="noStrike" baseline="0">
                <a:latin typeface="Times New Roman" panose="02020603050405020304" pitchFamily="18" charset="0"/>
              </a:rPr>
              <a:t>Examination of Fig. 12.19 reveals that there are four voltage ranges that can be detected by this converter.</a:t>
            </a:r>
          </a:p>
          <a:p>
            <a:pPr algn="just"/>
            <a:r>
              <a:rPr lang="en-US" sz="1800" b="0" i="0" u="none" strike="noStrike" baseline="0">
                <a:latin typeface="Times New Roman" panose="02020603050405020304" pitchFamily="18" charset="0"/>
              </a:rPr>
              <a:t>Four ranges can be effectively discerned by two binary digits (bits). </a:t>
            </a:r>
          </a:p>
          <a:p>
            <a:pPr algn="just"/>
            <a:r>
              <a:rPr lang="en-US" sz="1800" b="0" i="0" u="none" strike="noStrike" baseline="0">
                <a:latin typeface="Times New Roman" panose="02020603050405020304" pitchFamily="18" charset="0"/>
              </a:rPr>
              <a:t>The three comparator outputs can then be fed into a coding network to provide 2 bits that are equivalent to the input analog voltage. </a:t>
            </a:r>
          </a:p>
          <a:p>
            <a:pPr algn="just"/>
            <a:r>
              <a:rPr lang="en-US" sz="1800" b="0" i="0" u="none" strike="noStrike" baseline="0">
                <a:latin typeface="Times New Roman" panose="02020603050405020304" pitchFamily="18" charset="0"/>
              </a:rPr>
              <a:t>The bits of the coding network can then be entered into a flip-flop register for storage. </a:t>
            </a:r>
          </a:p>
          <a:p>
            <a:pPr algn="just"/>
            <a:r>
              <a:rPr lang="en-US" sz="1800" b="0" i="0" u="none" strike="noStrike" baseline="0">
                <a:latin typeface="Times New Roman" panose="02020603050405020304" pitchFamily="18" charset="0"/>
              </a:rPr>
              <a:t>The complete block diagram for such an </a:t>
            </a:r>
            <a:r>
              <a:rPr lang="en-US" sz="1800" b="0" i="1" u="none" strike="noStrike" baseline="0">
                <a:latin typeface="Arial" panose="020B0604020202020204" pitchFamily="34" charset="0"/>
              </a:rPr>
              <a:t>A/D </a:t>
            </a:r>
            <a:r>
              <a:rPr lang="en-US" sz="1800" b="0" i="0" u="none" strike="noStrike" baseline="0">
                <a:latin typeface="Times New Roman" panose="02020603050405020304" pitchFamily="18" charset="0"/>
              </a:rPr>
              <a:t>converter is shown in Fig. 12.20.</a:t>
            </a:r>
            <a:endParaRPr lang="en-IN"/>
          </a:p>
        </p:txBody>
      </p:sp>
    </p:spTree>
    <p:extLst>
      <p:ext uri="{BB962C8B-B14F-4D97-AF65-F5344CB8AC3E}">
        <p14:creationId xmlns:p14="http://schemas.microsoft.com/office/powerpoint/2010/main" val="301658785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90663" y="1676400"/>
            <a:ext cx="6162675" cy="37337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3911307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ED88215-8C22-4BB5-B388-1D748E33E056}"/>
              </a:ext>
            </a:extLst>
          </p:cNvPr>
          <p:cNvSpPr>
            <a:spLocks noGrp="1"/>
          </p:cNvSpPr>
          <p:nvPr>
            <p:ph idx="1"/>
          </p:nvPr>
        </p:nvSpPr>
        <p:spPr>
          <a:xfrm>
            <a:off x="827700" y="533401"/>
            <a:ext cx="6711654" cy="5715006"/>
          </a:xfrm>
        </p:spPr>
        <p:txBody>
          <a:bodyPr/>
          <a:lstStyle/>
          <a:p>
            <a:pPr algn="just"/>
            <a:r>
              <a:rPr lang="en-US" sz="1800" b="0" i="0" u="none" strike="noStrike" baseline="0">
                <a:latin typeface="Times New Roman" panose="02020603050405020304" pitchFamily="18" charset="0"/>
              </a:rPr>
              <a:t>In order to gain a clear understanding of the operation of the simultaneous </a:t>
            </a:r>
            <a:r>
              <a:rPr lang="en-US" sz="1800" b="0" i="1" u="none" strike="noStrike" baseline="0">
                <a:latin typeface="Times New Roman" panose="02020603050405020304" pitchFamily="18" charset="0"/>
              </a:rPr>
              <a:t>A/D </a:t>
            </a:r>
            <a:r>
              <a:rPr lang="en-US" sz="1800" b="0" i="0" u="none" strike="noStrike" baseline="0">
                <a:latin typeface="Times New Roman" panose="02020603050405020304" pitchFamily="18" charset="0"/>
              </a:rPr>
              <a:t>converter, let us investigate the 3-bit converter shown in Fig. 12.21a. </a:t>
            </a:r>
          </a:p>
          <a:p>
            <a:pPr algn="just"/>
            <a:r>
              <a:rPr lang="en-US" sz="1800" b="0" i="0" u="none" strike="noStrike" baseline="0">
                <a:latin typeface="Times New Roman" panose="02020603050405020304" pitchFamily="18" charset="0"/>
              </a:rPr>
              <a:t>Notice that in order to convert the input signal to a digital signal having 3 bits, it is necessary to have seven comparators (this allows a division of the input into eight ranges).</a:t>
            </a:r>
          </a:p>
          <a:p>
            <a:pPr algn="just"/>
            <a:r>
              <a:rPr lang="en-US" sz="1800" b="0" i="0" u="none" strike="noStrike" baseline="0">
                <a:latin typeface="Times New Roman" panose="02020603050405020304" pitchFamily="18" charset="0"/>
              </a:rPr>
              <a:t>For the 2-bit converter, remember that three comparators were necessary for defining four ranges.</a:t>
            </a:r>
          </a:p>
          <a:p>
            <a:pPr algn="just"/>
            <a:r>
              <a:rPr lang="en-US" sz="1800" b="0" i="0" u="none" strike="noStrike" baseline="0">
                <a:latin typeface="Times New Roman" panose="02020603050405020304" pitchFamily="18" charset="0"/>
              </a:rPr>
              <a:t> In general, it can be said that 2" - 1 comparators are required to convert to a digital signal that has </a:t>
            </a:r>
            <a:r>
              <a:rPr lang="en-US" sz="1800" b="0" i="1" u="none" strike="noStrike" baseline="0">
                <a:latin typeface="Times New Roman" panose="02020603050405020304" pitchFamily="18" charset="0"/>
              </a:rPr>
              <a:t>n </a:t>
            </a:r>
            <a:r>
              <a:rPr lang="en-US" sz="1800" b="0" i="0" u="none" strike="noStrike" baseline="0">
                <a:latin typeface="Times New Roman" panose="02020603050405020304" pitchFamily="18" charset="0"/>
              </a:rPr>
              <a:t>bits. </a:t>
            </a:r>
          </a:p>
          <a:p>
            <a:pPr algn="just"/>
            <a:r>
              <a:rPr lang="en-US" sz="1800" b="0" i="0" u="none" strike="noStrike" baseline="0">
                <a:latin typeface="Times New Roman" panose="02020603050405020304" pitchFamily="18" charset="0"/>
              </a:rPr>
              <a:t>Some of the comparators have inverters at their outputs since both </a:t>
            </a:r>
            <a:r>
              <a:rPr lang="en-US" sz="1800" b="0" i="1" u="none" strike="noStrike" baseline="0">
                <a:latin typeface="Times New Roman" panose="02020603050405020304" pitchFamily="18" charset="0"/>
              </a:rPr>
              <a:t>C </a:t>
            </a:r>
            <a:r>
              <a:rPr lang="en-US" sz="1800" b="0" i="0" u="none" strike="noStrike" baseline="0">
                <a:latin typeface="Times New Roman" panose="02020603050405020304" pitchFamily="18" charset="0"/>
              </a:rPr>
              <a:t>and </a:t>
            </a:r>
            <a:r>
              <a:rPr lang="en-US" sz="1800" b="0" i="0" u="none" strike="noStrike" baseline="0">
                <a:latin typeface="Arial" panose="020B0604020202020204" pitchFamily="34" charset="0"/>
              </a:rPr>
              <a:t>C complement </a:t>
            </a:r>
            <a:r>
              <a:rPr lang="en-US" sz="1800" b="0" i="0" u="none" strike="noStrike" baseline="0">
                <a:latin typeface="Times New Roman" panose="02020603050405020304" pitchFamily="18" charset="0"/>
              </a:rPr>
              <a:t>are needed for the encoding matrix.</a:t>
            </a:r>
            <a:endParaRPr lang="en-IN"/>
          </a:p>
        </p:txBody>
      </p:sp>
    </p:spTree>
    <p:extLst>
      <p:ext uri="{BB962C8B-B14F-4D97-AF65-F5344CB8AC3E}">
        <p14:creationId xmlns:p14="http://schemas.microsoft.com/office/powerpoint/2010/main" val="52804469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400" y="1981200"/>
            <a:ext cx="6172200" cy="3124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9352792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6363" y="2362200"/>
            <a:ext cx="6700837" cy="297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077874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1219200"/>
            <a:ext cx="6934200" cy="457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239890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F89A7F5-A2F9-4550-972B-AAFE05420798}"/>
              </a:ext>
            </a:extLst>
          </p:cNvPr>
          <p:cNvSpPr>
            <a:spLocks noGrp="1"/>
          </p:cNvSpPr>
          <p:nvPr>
            <p:ph idx="1"/>
          </p:nvPr>
        </p:nvSpPr>
        <p:spPr>
          <a:xfrm>
            <a:off x="304800" y="1371601"/>
            <a:ext cx="8686800" cy="4876806"/>
          </a:xfrm>
        </p:spPr>
        <p:txBody>
          <a:bodyPr>
            <a:noAutofit/>
          </a:bodyPr>
          <a:lstStyle/>
          <a:p>
            <a:pPr algn="just"/>
            <a:r>
              <a:rPr lang="en-US" sz="1800" b="0" i="0" u="none" strike="noStrike" baseline="0">
                <a:latin typeface="Times New Roman" panose="02020603050405020304" pitchFamily="18" charset="0"/>
              </a:rPr>
              <a:t>The process can be continued, and it will be seen that each successive bit must have a value twice that of the preceding bit. </a:t>
            </a:r>
          </a:p>
          <a:p>
            <a:pPr algn="just"/>
            <a:r>
              <a:rPr lang="en-US" sz="1800" b="0" i="0" u="none" strike="noStrike" baseline="0">
                <a:latin typeface="Times New Roman" panose="02020603050405020304" pitchFamily="18" charset="0"/>
              </a:rPr>
              <a:t>Thus the LSB is given a binary equivalent weight of  1 / 7. </a:t>
            </a:r>
          </a:p>
          <a:p>
            <a:pPr algn="just"/>
            <a:r>
              <a:rPr lang="en-US" sz="1800" b="0" i="0" u="none" strike="noStrike" baseline="0">
                <a:latin typeface="Times New Roman" panose="02020603050405020304" pitchFamily="18" charset="0"/>
              </a:rPr>
              <a:t>The next  LSB is given </a:t>
            </a:r>
            <a:r>
              <a:rPr lang="en-IN" sz="1800" b="0" i="0" u="none" strike="noStrike" baseline="0">
                <a:latin typeface="Times New Roman" panose="02020603050405020304" pitchFamily="18" charset="0"/>
              </a:rPr>
              <a:t> </a:t>
            </a:r>
            <a:r>
              <a:rPr lang="en-US" sz="1800" b="0" i="0" u="none" strike="noStrike" baseline="0">
                <a:latin typeface="Times New Roman" panose="02020603050405020304" pitchFamily="18" charset="0"/>
              </a:rPr>
              <a:t>a weight of 2/7 , which is twice the LSB, or 2 parts in 7. </a:t>
            </a:r>
          </a:p>
          <a:p>
            <a:pPr algn="just"/>
            <a:r>
              <a:rPr lang="en-US" sz="1800" b="0" i="0" u="none" strike="noStrike" baseline="0">
                <a:latin typeface="Times New Roman" panose="02020603050405020304" pitchFamily="18" charset="0"/>
              </a:rPr>
              <a:t>The MSB (in the case of this 3-bit system) is given a weight of4/ 7 , which is 4 times the LSB or 4 parts in 7. </a:t>
            </a:r>
          </a:p>
          <a:p>
            <a:pPr algn="just"/>
            <a:r>
              <a:rPr lang="en-US" sz="1800" b="0" i="0" u="none" strike="noStrike" baseline="0">
                <a:latin typeface="Times New Roman" panose="02020603050405020304" pitchFamily="18" charset="0"/>
              </a:rPr>
              <a:t>Notice that the sum of the weights must equal 1. </a:t>
            </a:r>
          </a:p>
          <a:p>
            <a:pPr algn="just"/>
            <a:r>
              <a:rPr lang="en-US" sz="1800" b="0" i="0" u="none" strike="noStrike" baseline="0">
                <a:latin typeface="Times New Roman" panose="02020603050405020304" pitchFamily="18" charset="0"/>
              </a:rPr>
              <a:t>Thus 1/7 + 2/7 + 4/7</a:t>
            </a:r>
            <a:r>
              <a:rPr lang="en-US" sz="1800" b="0" i="0" u="none" strike="noStrike" baseline="0">
                <a:latin typeface="Arial" panose="020B0604020202020204" pitchFamily="34" charset="0"/>
              </a:rPr>
              <a:t>= </a:t>
            </a:r>
            <a:r>
              <a:rPr lang="en-US" sz="1800" b="0" i="0" u="none" strike="noStrike" baseline="0">
                <a:latin typeface="Times New Roman" panose="02020603050405020304" pitchFamily="18" charset="0"/>
              </a:rPr>
              <a:t>7 /7= 1. In general, the binary equivalent weight assigned to the LSB is 1 /(2</a:t>
            </a:r>
            <a:r>
              <a:rPr lang="en-US" sz="1800" b="0" i="0" u="none" strike="noStrike" baseline="30000">
                <a:latin typeface="Times New Roman" panose="02020603050405020304" pitchFamily="18" charset="0"/>
              </a:rPr>
              <a:t>n</a:t>
            </a:r>
            <a:r>
              <a:rPr lang="en-US" sz="1800" b="0" i="0" u="none" strike="noStrike" baseline="0">
                <a:latin typeface="Times New Roman" panose="02020603050405020304" pitchFamily="18" charset="0"/>
              </a:rPr>
              <a:t> - 1 ), where </a:t>
            </a:r>
            <a:r>
              <a:rPr lang="en-US" sz="1800" b="0" i="1" u="none" strike="noStrike" baseline="0">
                <a:latin typeface="Times New Roman" panose="02020603050405020304" pitchFamily="18" charset="0"/>
              </a:rPr>
              <a:t>n </a:t>
            </a:r>
            <a:r>
              <a:rPr lang="en-US" sz="1800" b="0" i="0" u="none" strike="noStrike" baseline="0">
                <a:latin typeface="Times New Roman" panose="02020603050405020304" pitchFamily="18" charset="0"/>
              </a:rPr>
              <a:t>is the number of bits. </a:t>
            </a:r>
          </a:p>
          <a:p>
            <a:pPr algn="just"/>
            <a:r>
              <a:rPr lang="en-US" sz="1800" b="0" i="0" u="none" strike="noStrike" baseline="0">
                <a:latin typeface="Times New Roman" panose="02020603050405020304" pitchFamily="18" charset="0"/>
              </a:rPr>
              <a:t>The remaining weights are found by multiplying by 2, 4, 8, and so on.</a:t>
            </a:r>
          </a:p>
          <a:p>
            <a:pPr algn="just"/>
            <a:r>
              <a:rPr lang="en-US" sz="1800" b="0" i="0" u="none" strike="noStrike" baseline="0">
                <a:latin typeface="Times New Roman" panose="02020603050405020304" pitchFamily="18" charset="0"/>
              </a:rPr>
              <a:t> Remember, </a:t>
            </a:r>
            <a:r>
              <a:rPr lang="en-IN" sz="1800" b="0" i="0" u="none" strike="noStrike" baseline="0">
                <a:latin typeface="Times New Roman" panose="02020603050405020304" pitchFamily="18" charset="0"/>
              </a:rPr>
              <a:t>LSB weight= </a:t>
            </a:r>
            <a:r>
              <a:rPr lang="en-US" sz="1800" b="0" i="0" u="none" strike="noStrike" baseline="0">
                <a:latin typeface="Times New Roman" panose="02020603050405020304" pitchFamily="18" charset="0"/>
              </a:rPr>
              <a:t>1 /(2</a:t>
            </a:r>
            <a:r>
              <a:rPr lang="en-US" sz="1800" b="0" i="0" u="none" strike="noStrike" baseline="30000">
                <a:latin typeface="Times New Roman" panose="02020603050405020304" pitchFamily="18" charset="0"/>
              </a:rPr>
              <a:t>n</a:t>
            </a:r>
            <a:r>
              <a:rPr lang="en-US" sz="1800" b="0" i="0" u="none" strike="noStrike" baseline="0">
                <a:latin typeface="Times New Roman" panose="02020603050405020304" pitchFamily="18" charset="0"/>
              </a:rPr>
              <a:t> - 1 )</a:t>
            </a:r>
            <a:endParaRPr lang="en-IN" sz="1800"/>
          </a:p>
        </p:txBody>
      </p:sp>
    </p:spTree>
    <p:extLst>
      <p:ext uri="{BB962C8B-B14F-4D97-AF65-F5344CB8AC3E}">
        <p14:creationId xmlns:p14="http://schemas.microsoft.com/office/powerpoint/2010/main" val="369864931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12D6134-7B29-43E0-AE23-0CEF5C947652}"/>
              </a:ext>
            </a:extLst>
          </p:cNvPr>
          <p:cNvSpPr>
            <a:spLocks noGrp="1"/>
          </p:cNvSpPr>
          <p:nvPr>
            <p:ph idx="1"/>
          </p:nvPr>
        </p:nvSpPr>
        <p:spPr>
          <a:xfrm>
            <a:off x="609600" y="457200"/>
            <a:ext cx="7772400" cy="5791207"/>
          </a:xfrm>
        </p:spPr>
        <p:txBody>
          <a:bodyPr>
            <a:normAutofit fontScale="92500" lnSpcReduction="20000"/>
          </a:bodyPr>
          <a:lstStyle/>
          <a:p>
            <a:pPr algn="just"/>
            <a:r>
              <a:rPr lang="en-US" sz="1800" b="0" i="0" u="none" strike="noStrike" baseline="0">
                <a:latin typeface="Times New Roman" panose="02020603050405020304" pitchFamily="18" charset="0"/>
              </a:rPr>
              <a:t>The transfer of data from the encoding matrix into the register must be carried out in two steps.</a:t>
            </a:r>
          </a:p>
          <a:p>
            <a:pPr algn="just"/>
            <a:r>
              <a:rPr lang="en-US" sz="1800" b="0" i="0" u="none" strike="noStrike" baseline="0">
                <a:latin typeface="Times New Roman" panose="02020603050405020304" pitchFamily="18" charset="0"/>
              </a:rPr>
              <a:t> First, a positive reset pulse must appear on the RESET line to reset all the flip-flops low. </a:t>
            </a:r>
          </a:p>
          <a:p>
            <a:pPr algn="just"/>
            <a:r>
              <a:rPr lang="en-US" sz="1800" b="0" i="0" u="none" strike="noStrike" baseline="0">
                <a:latin typeface="Times New Roman" panose="02020603050405020304" pitchFamily="18" charset="0"/>
              </a:rPr>
              <a:t>Then, a positive READ pulse allows the proper READ gates to go high and thus transfer the digital information into the flip-flops.</a:t>
            </a:r>
          </a:p>
          <a:p>
            <a:pPr algn="just"/>
            <a:r>
              <a:rPr lang="en-US" sz="1800" b="0" i="0" u="none" strike="noStrike" baseline="0">
                <a:latin typeface="Times New Roman" panose="02020603050405020304" pitchFamily="18" charset="0"/>
              </a:rPr>
              <a:t>Interestingly, a convenient application for a 9318 priority encoder is to use it to replace all the digital logic as shown in Fig. 12.21b. </a:t>
            </a:r>
          </a:p>
          <a:p>
            <a:pPr algn="just"/>
            <a:r>
              <a:rPr lang="en-US" sz="1800" b="0" i="0" u="none" strike="noStrike" baseline="0">
                <a:latin typeface="Times New Roman" panose="02020603050405020304" pitchFamily="18" charset="0"/>
              </a:rPr>
              <a:t>Of course, the inputs C</a:t>
            </a:r>
            <a:r>
              <a:rPr lang="en-US" sz="1800" b="0" i="0" u="none" strike="noStrike" baseline="0">
                <a:latin typeface="Arial" panose="020B0604020202020204" pitchFamily="34" charset="0"/>
              </a:rPr>
              <a:t>1, </a:t>
            </a:r>
            <a:r>
              <a:rPr lang="en-US" sz="1800" b="0" i="0" u="none" strike="noStrike" baseline="0">
                <a:latin typeface="Times New Roman" panose="02020603050405020304" pitchFamily="18" charset="0"/>
              </a:rPr>
              <a:t>C</a:t>
            </a:r>
            <a:r>
              <a:rPr lang="en-US" sz="1800" b="0" i="0" u="none" strike="noStrike" baseline="0">
                <a:latin typeface="Arial" panose="020B0604020202020204" pitchFamily="34" charset="0"/>
              </a:rPr>
              <a:t>2, ... , </a:t>
            </a:r>
            <a:r>
              <a:rPr lang="en-US" sz="1800" b="0" i="0" u="none" strike="noStrike" baseline="0">
                <a:latin typeface="Times New Roman" panose="02020603050405020304" pitchFamily="18" charset="0"/>
              </a:rPr>
              <a:t>C</a:t>
            </a:r>
            <a:r>
              <a:rPr lang="en-US" sz="1800" b="0" i="0" u="none" strike="noStrike" baseline="0">
                <a:latin typeface="Arial" panose="020B0604020202020204" pitchFamily="34" charset="0"/>
              </a:rPr>
              <a:t>7 </a:t>
            </a:r>
            <a:r>
              <a:rPr lang="en-US" sz="1800" b="0" i="0" u="none" strike="noStrike" baseline="0">
                <a:latin typeface="Times New Roman" panose="02020603050405020304" pitchFamily="18" charset="0"/>
              </a:rPr>
              <a:t>must be TTL-compatible. </a:t>
            </a:r>
          </a:p>
          <a:p>
            <a:pPr algn="just"/>
            <a:r>
              <a:rPr lang="en-US" sz="1800" b="0" i="0" u="none" strike="noStrike" baseline="0">
                <a:latin typeface="Times New Roman" panose="02020603050405020304" pitchFamily="18" charset="0"/>
              </a:rPr>
              <a:t>In essence, the output of the 9318 is a digital number that reflects the highest-order zero input; this corresponds to the lowest reference voltage that still exceeds the input analog voltage.</a:t>
            </a:r>
          </a:p>
          <a:p>
            <a:pPr algn="just"/>
            <a:r>
              <a:rPr lang="en-US" sz="1800" b="0" i="0" u="none" strike="noStrike" baseline="0">
                <a:latin typeface="Times New Roman" panose="02020603050405020304" pitchFamily="18" charset="0"/>
              </a:rPr>
              <a:t>The construction of a simultaneous </a:t>
            </a:r>
            <a:r>
              <a:rPr lang="en-US" sz="1800" b="0" i="1" u="none" strike="noStrike" baseline="0">
                <a:latin typeface="Times New Roman" panose="02020603050405020304" pitchFamily="18" charset="0"/>
              </a:rPr>
              <a:t>A/D </a:t>
            </a:r>
            <a:r>
              <a:rPr lang="en-US" sz="1800" b="0" i="0" u="none" strike="noStrike" baseline="0">
                <a:latin typeface="Times New Roman" panose="02020603050405020304" pitchFamily="18" charset="0"/>
              </a:rPr>
              <a:t>converter is quite straightforward and relatively easy to understand.</a:t>
            </a:r>
          </a:p>
          <a:p>
            <a:pPr algn="just"/>
            <a:r>
              <a:rPr lang="en-US" sz="1800" b="0" i="0" u="none" strike="noStrike" baseline="0">
                <a:latin typeface="Times New Roman" panose="02020603050405020304" pitchFamily="18" charset="0"/>
              </a:rPr>
              <a:t>However, as the number of bits in the desired digital number increases, the number of comparators increases very rapidly (2" - 1 ), and the problem soon becomes unmanageable.</a:t>
            </a:r>
          </a:p>
          <a:p>
            <a:pPr algn="just"/>
            <a:r>
              <a:rPr lang="en-US" sz="1800" b="0" i="0" u="none" strike="noStrike" baseline="0">
                <a:latin typeface="Times New Roman" panose="02020603050405020304" pitchFamily="18" charset="0"/>
              </a:rPr>
              <a:t> Even though this method is simple and is capable of extremely fast conversion rates, here are preferable methods for digitizing numbers having more than 3 or 4 bits. </a:t>
            </a:r>
          </a:p>
          <a:p>
            <a:pPr algn="just"/>
            <a:r>
              <a:rPr lang="en-US" sz="1800" b="0" i="0" u="none" strike="noStrike" baseline="0">
                <a:latin typeface="Times New Roman" panose="02020603050405020304" pitchFamily="18" charset="0"/>
              </a:rPr>
              <a:t>Because it is so fast, this type of converter is frequently called a </a:t>
            </a:r>
            <a:r>
              <a:rPr lang="en-US" sz="1800" b="0" i="1" u="none" strike="noStrike" baseline="0">
                <a:latin typeface="Times New Roman" panose="02020603050405020304" pitchFamily="18" charset="0"/>
              </a:rPr>
              <a:t>flash converter.</a:t>
            </a:r>
            <a:endParaRPr lang="en-IN"/>
          </a:p>
        </p:txBody>
      </p:sp>
    </p:spTree>
    <p:extLst>
      <p:ext uri="{BB962C8B-B14F-4D97-AF65-F5344CB8AC3E}">
        <p14:creationId xmlns:p14="http://schemas.microsoft.com/office/powerpoint/2010/main" val="388113008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619250"/>
            <a:ext cx="5624513" cy="3943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6723016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DAFDCFA-3AF7-4E91-B0FF-2B079D652C87}"/>
              </a:ext>
            </a:extLst>
          </p:cNvPr>
          <p:cNvSpPr>
            <a:spLocks noGrp="1"/>
          </p:cNvSpPr>
          <p:nvPr>
            <p:ph idx="1"/>
          </p:nvPr>
        </p:nvSpPr>
        <p:spPr>
          <a:xfrm>
            <a:off x="457200" y="381001"/>
            <a:ext cx="8077200" cy="5867406"/>
          </a:xfrm>
        </p:spPr>
        <p:txBody>
          <a:bodyPr>
            <a:normAutofit/>
          </a:bodyPr>
          <a:lstStyle/>
          <a:p>
            <a:pPr algn="just"/>
            <a:r>
              <a:rPr lang="en-US" sz="2800"/>
              <a:t>COUNTER TYPE A/D CONVERTER</a:t>
            </a:r>
          </a:p>
          <a:p>
            <a:pPr algn="just"/>
            <a:r>
              <a:rPr lang="en-US" sz="1800" b="0" i="0" u="none" strike="noStrike" baseline="0">
                <a:latin typeface="Times New Roman" panose="02020603050405020304" pitchFamily="18" charset="0"/>
              </a:rPr>
              <a:t>A higher-resolution </a:t>
            </a:r>
            <a:r>
              <a:rPr lang="en-US" sz="1800" b="0" i="1" u="none" strike="noStrike" baseline="0">
                <a:latin typeface="Times New Roman" panose="02020603050405020304" pitchFamily="18" charset="0"/>
              </a:rPr>
              <a:t>A/D </a:t>
            </a:r>
            <a:r>
              <a:rPr lang="en-US" sz="1800" b="0" i="0" u="none" strike="noStrike" baseline="0">
                <a:latin typeface="Times New Roman" panose="02020603050405020304" pitchFamily="18" charset="0"/>
              </a:rPr>
              <a:t>converter using only one comparator could be constructed if a variable reference voltage were available.</a:t>
            </a:r>
          </a:p>
          <a:p>
            <a:pPr algn="just"/>
            <a:r>
              <a:rPr lang="en-US" sz="1800" b="0" i="0" u="none" strike="noStrike" baseline="0">
                <a:latin typeface="Times New Roman" panose="02020603050405020304" pitchFamily="18" charset="0"/>
              </a:rPr>
              <a:t> This reference voltage could then be applied to the comparator, and when it became equal to the input analog voltage, the conversion would be complete.</a:t>
            </a:r>
          </a:p>
          <a:p>
            <a:pPr algn="just"/>
            <a:r>
              <a:rPr lang="en-US" sz="1800" b="0" i="0" u="none" strike="noStrike" baseline="0">
                <a:latin typeface="Times New Roman" panose="02020603050405020304" pitchFamily="18" charset="0"/>
              </a:rPr>
              <a:t>To construct such a converter, let us begin with a simple binary counter. </a:t>
            </a:r>
          </a:p>
          <a:p>
            <a:pPr algn="just"/>
            <a:r>
              <a:rPr lang="en-US" sz="1800" b="0" i="0" u="none" strike="noStrike" baseline="0">
                <a:latin typeface="Times New Roman" panose="02020603050405020304" pitchFamily="18" charset="0"/>
              </a:rPr>
              <a:t>The digital output signals will be taken from this counter, and thus we want it to be an </a:t>
            </a:r>
            <a:r>
              <a:rPr lang="en-US" sz="1800" b="0" i="1" u="none" strike="noStrike" baseline="0">
                <a:latin typeface="Times New Roman" panose="02020603050405020304" pitchFamily="18" charset="0"/>
              </a:rPr>
              <a:t>n-bit </a:t>
            </a:r>
            <a:r>
              <a:rPr lang="en-US" sz="1800" b="0" i="0" u="none" strike="noStrike" baseline="0">
                <a:latin typeface="Times New Roman" panose="02020603050405020304" pitchFamily="18" charset="0"/>
              </a:rPr>
              <a:t>counter, where </a:t>
            </a:r>
            <a:r>
              <a:rPr lang="en-US" sz="1800" b="0" i="1" u="none" strike="noStrike" baseline="0">
                <a:latin typeface="Times New Roman" panose="02020603050405020304" pitchFamily="18" charset="0"/>
              </a:rPr>
              <a:t>n </a:t>
            </a:r>
            <a:r>
              <a:rPr lang="en-US" sz="1800" b="0" i="0" u="none" strike="noStrike" baseline="0">
                <a:latin typeface="Times New Roman" panose="02020603050405020304" pitchFamily="18" charset="0"/>
              </a:rPr>
              <a:t>is the desired number of bits. </a:t>
            </a:r>
          </a:p>
          <a:p>
            <a:pPr algn="just"/>
            <a:r>
              <a:rPr lang="en-US" sz="1800" b="0" i="0" u="none" strike="noStrike" baseline="0">
                <a:latin typeface="Times New Roman" panose="02020603050405020304" pitchFamily="18" charset="0"/>
              </a:rPr>
              <a:t>Now let us connect the output of this counter to a standard binary ladder to form a simple </a:t>
            </a:r>
            <a:r>
              <a:rPr lang="en-US" sz="1800" b="0" i="1" u="none" strike="noStrike" baseline="0">
                <a:latin typeface="Arial" panose="020B0604020202020204" pitchFamily="34" charset="0"/>
              </a:rPr>
              <a:t>DI </a:t>
            </a:r>
            <a:r>
              <a:rPr lang="en-US" sz="1800" b="0" i="0" u="none" strike="noStrike" baseline="0">
                <a:latin typeface="Times New Roman" panose="02020603050405020304" pitchFamily="18" charset="0"/>
              </a:rPr>
              <a:t>A converter.</a:t>
            </a:r>
          </a:p>
          <a:p>
            <a:pPr algn="just"/>
            <a:r>
              <a:rPr lang="en-US" sz="1800" b="0" i="0" u="none" strike="noStrike" baseline="0">
                <a:latin typeface="Times New Roman" panose="02020603050405020304" pitchFamily="18" charset="0"/>
              </a:rPr>
              <a:t> If a clock is now applied to the input of the counter, the output of the binary ladder is the familiar staircase waveform shown in Fig. 12.16. </a:t>
            </a:r>
          </a:p>
          <a:p>
            <a:pPr algn="just"/>
            <a:r>
              <a:rPr lang="en-US" sz="1800" b="0" i="0" u="none" strike="noStrike" baseline="0">
                <a:latin typeface="Times New Roman" panose="02020603050405020304" pitchFamily="18" charset="0"/>
              </a:rPr>
              <a:t>This waveform is exactly the reference voltage signal we would like to have for the comparator,With a minimum of gating and control circuitry, this simple </a:t>
            </a:r>
            <a:r>
              <a:rPr lang="en-US" sz="1800" b="0" i="1" u="none" strike="noStrike" baseline="0">
                <a:latin typeface="Arial" panose="020B0604020202020204" pitchFamily="34" charset="0"/>
              </a:rPr>
              <a:t>DI </a:t>
            </a:r>
            <a:r>
              <a:rPr lang="en-US" sz="1800" b="0" i="0" u="none" strike="noStrike" baseline="0">
                <a:latin typeface="Times New Roman" panose="02020603050405020304" pitchFamily="18" charset="0"/>
              </a:rPr>
              <a:t>A converter can be changed into </a:t>
            </a:r>
            <a:r>
              <a:rPr lang="en-IN" sz="1800" b="0" i="0" u="none" strike="noStrike" baseline="0">
                <a:latin typeface="Times New Roman" panose="02020603050405020304" pitchFamily="18" charset="0"/>
              </a:rPr>
              <a:t>the desired </a:t>
            </a:r>
            <a:r>
              <a:rPr lang="en-IN" sz="1800" b="0" i="1" u="none" strike="noStrike" baseline="0">
                <a:latin typeface="Times New Roman" panose="02020603050405020304" pitchFamily="18" charset="0"/>
              </a:rPr>
              <a:t>A/D </a:t>
            </a:r>
            <a:r>
              <a:rPr lang="en-IN" sz="1800" b="0" i="0" u="none" strike="noStrike" baseline="0">
                <a:latin typeface="Times New Roman" panose="02020603050405020304" pitchFamily="18" charset="0"/>
              </a:rPr>
              <a:t>converter.</a:t>
            </a:r>
            <a:endParaRPr lang="en-IN"/>
          </a:p>
        </p:txBody>
      </p:sp>
    </p:spTree>
    <p:extLst>
      <p:ext uri="{BB962C8B-B14F-4D97-AF65-F5344CB8AC3E}">
        <p14:creationId xmlns:p14="http://schemas.microsoft.com/office/powerpoint/2010/main" val="107803602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COUNTER TYPE A/D CONVERTER</a:t>
            </a:r>
          </a:p>
        </p:txBody>
      </p:sp>
      <p:sp>
        <p:nvSpPr>
          <p:cNvPr id="3" name="Content Placeholder 2"/>
          <p:cNvSpPr>
            <a:spLocks noGrp="1"/>
          </p:cNvSpPr>
          <p:nvPr>
            <p:ph idx="1"/>
          </p:nvPr>
        </p:nvSpPr>
        <p:spPr/>
        <p:txBody>
          <a:bodyPr/>
          <a:lstStyle/>
          <a:p>
            <a:endParaRPr lang="en-US"/>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6400" y="2047874"/>
            <a:ext cx="5715000" cy="3514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5074070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11B4505-69B7-45A5-B762-D2D92A330044}"/>
              </a:ext>
            </a:extLst>
          </p:cNvPr>
          <p:cNvSpPr>
            <a:spLocks noGrp="1"/>
          </p:cNvSpPr>
          <p:nvPr>
            <p:ph idx="1"/>
          </p:nvPr>
        </p:nvSpPr>
        <p:spPr>
          <a:xfrm>
            <a:off x="827700" y="990599"/>
            <a:ext cx="7630500" cy="5257807"/>
          </a:xfrm>
        </p:spPr>
        <p:txBody>
          <a:bodyPr>
            <a:normAutofit/>
          </a:bodyPr>
          <a:lstStyle/>
          <a:p>
            <a:pPr algn="just"/>
            <a:r>
              <a:rPr lang="en-US" sz="1800" b="0" i="0" u="none" strike="noStrike" baseline="0">
                <a:latin typeface="Times New Roman" panose="02020603050405020304" pitchFamily="18" charset="0"/>
              </a:rPr>
              <a:t>Figure 12.23 shows the block diagram for a counter-type </a:t>
            </a:r>
            <a:r>
              <a:rPr lang="en-US" sz="1800" b="0" i="1" u="none" strike="noStrike" baseline="0">
                <a:latin typeface="Arial" panose="020B0604020202020204" pitchFamily="34" charset="0"/>
              </a:rPr>
              <a:t>AID </a:t>
            </a:r>
            <a:r>
              <a:rPr lang="en-US" sz="1800" b="0" i="0" u="none" strike="noStrike" baseline="0">
                <a:latin typeface="Times New Roman" panose="02020603050405020304" pitchFamily="18" charset="0"/>
              </a:rPr>
              <a:t>converter. The operation of the counter is as follows.</a:t>
            </a:r>
          </a:p>
          <a:p>
            <a:pPr algn="just"/>
            <a:r>
              <a:rPr lang="en-US" sz="1800" b="0" i="0" u="none" strike="noStrike" baseline="0">
                <a:latin typeface="Times New Roman" panose="02020603050405020304" pitchFamily="18" charset="0"/>
              </a:rPr>
              <a:t> First, the counter is reset to all Os. Then, when a convert signal appears on the START line, the gate opens and clock pulses are allowed to pass through to the input of the counter. </a:t>
            </a:r>
          </a:p>
          <a:p>
            <a:pPr algn="just"/>
            <a:r>
              <a:rPr lang="en-US" sz="1800" b="0" i="0" u="none" strike="noStrike" baseline="0">
                <a:latin typeface="Times New Roman" panose="02020603050405020304" pitchFamily="18" charset="0"/>
              </a:rPr>
              <a:t>The counter advances through its normal binary count sequence, and the staircase waveform is generated at the output of the ladder. </a:t>
            </a:r>
          </a:p>
          <a:p>
            <a:pPr algn="just"/>
            <a:r>
              <a:rPr lang="en-US" sz="1800" b="0" i="0" u="none" strike="noStrike" baseline="0">
                <a:latin typeface="Times New Roman" panose="02020603050405020304" pitchFamily="18" charset="0"/>
              </a:rPr>
              <a:t>This waveform is applied to one side of the comparator, and the analog input voltage is applied to the other side. </a:t>
            </a:r>
          </a:p>
          <a:p>
            <a:pPr algn="just"/>
            <a:r>
              <a:rPr lang="en-US" sz="1800" b="0" i="0" u="none" strike="noStrike" baseline="0">
                <a:latin typeface="Times New Roman" panose="02020603050405020304" pitchFamily="18" charset="0"/>
              </a:rPr>
              <a:t>When the reference voltage equals (or exceeds) the input analog voltage, the gate is closed, the counter stops, and the conversion is complete. </a:t>
            </a:r>
          </a:p>
          <a:p>
            <a:pPr algn="just"/>
            <a:r>
              <a:rPr lang="en-US" sz="1800" b="0" i="0" u="none" strike="noStrike" baseline="0">
                <a:latin typeface="Times New Roman" panose="02020603050405020304" pitchFamily="18" charset="0"/>
              </a:rPr>
              <a:t>The number stored in the counter is now the digital equivalent of the analog </a:t>
            </a:r>
            <a:r>
              <a:rPr lang="en-IN" sz="1800" b="0" i="0" u="none" strike="noStrike" baseline="0">
                <a:latin typeface="Times New Roman" panose="02020603050405020304" pitchFamily="18" charset="0"/>
              </a:rPr>
              <a:t>input voltage.</a:t>
            </a:r>
            <a:endParaRPr lang="en-IN"/>
          </a:p>
        </p:txBody>
      </p:sp>
    </p:spTree>
    <p:extLst>
      <p:ext uri="{BB962C8B-B14F-4D97-AF65-F5344CB8AC3E}">
        <p14:creationId xmlns:p14="http://schemas.microsoft.com/office/powerpoint/2010/main" val="105759115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522FE23-F45A-4C2E-9C79-7D08B9CF914D}"/>
              </a:ext>
            </a:extLst>
          </p:cNvPr>
          <p:cNvSpPr>
            <a:spLocks noGrp="1"/>
          </p:cNvSpPr>
          <p:nvPr>
            <p:ph idx="1"/>
          </p:nvPr>
        </p:nvSpPr>
        <p:spPr>
          <a:xfrm>
            <a:off x="381000" y="685799"/>
            <a:ext cx="8382000" cy="5562607"/>
          </a:xfrm>
        </p:spPr>
        <p:txBody>
          <a:bodyPr>
            <a:normAutofit fontScale="92500" lnSpcReduction="20000"/>
          </a:bodyPr>
          <a:lstStyle/>
          <a:p>
            <a:pPr algn="just"/>
            <a:r>
              <a:rPr lang="en-US" sz="1800" b="0" i="0" u="none" strike="noStrike" baseline="0">
                <a:latin typeface="Times New Roman" panose="02020603050405020304" pitchFamily="18" charset="0"/>
              </a:rPr>
              <a:t>Notice that this converter is composed of a </a:t>
            </a:r>
            <a:r>
              <a:rPr lang="en-US" sz="1800" b="0" i="1" u="none" strike="noStrike" baseline="0">
                <a:latin typeface="Arial" panose="020B0604020202020204" pitchFamily="34" charset="0"/>
              </a:rPr>
              <a:t>DIA </a:t>
            </a:r>
            <a:r>
              <a:rPr lang="en-US" sz="1800" b="0" i="0" u="none" strike="noStrike" baseline="0">
                <a:latin typeface="Times New Roman" panose="02020603050405020304" pitchFamily="18" charset="0"/>
              </a:rPr>
              <a:t>converter (the counter, level amplifiers, and the binary ladder), one comparator, a clock, and the gate and control circuitry.</a:t>
            </a:r>
          </a:p>
          <a:p>
            <a:pPr algn="just"/>
            <a:r>
              <a:rPr lang="en-US" sz="1800" b="0" i="0" u="none" strike="noStrike" baseline="0">
                <a:latin typeface="Times New Roman" panose="02020603050405020304" pitchFamily="18" charset="0"/>
              </a:rPr>
              <a:t> This can really be considered as a closed-loop control system.</a:t>
            </a:r>
          </a:p>
          <a:p>
            <a:pPr algn="just"/>
            <a:r>
              <a:rPr lang="en-US" sz="1800" b="0" i="0" u="none" strike="noStrike" baseline="0">
                <a:latin typeface="Times New Roman" panose="02020603050405020304" pitchFamily="18" charset="0"/>
              </a:rPr>
              <a:t>An error signal is generated at the output of the comparator by taking the difference between the analog input signal and the feedback signal (staircase reference voltage).</a:t>
            </a:r>
          </a:p>
          <a:p>
            <a:pPr algn="just"/>
            <a:r>
              <a:rPr lang="en-US" sz="1800" b="0" i="0" u="none" strike="noStrike" baseline="0">
                <a:latin typeface="Times New Roman" panose="02020603050405020304" pitchFamily="18" charset="0"/>
              </a:rPr>
              <a:t> The error is detected by the control circuit, and the clock is allowed to advance the counter. </a:t>
            </a:r>
          </a:p>
          <a:p>
            <a:pPr algn="just"/>
            <a:r>
              <a:rPr lang="en-US" sz="1800" b="0" i="0" u="none" strike="noStrike" baseline="0">
                <a:latin typeface="Times New Roman" panose="02020603050405020304" pitchFamily="18" charset="0"/>
              </a:rPr>
              <a:t>The counter advances in such a way as to reduce the error signal by increasing the feedback voltage. </a:t>
            </a:r>
          </a:p>
          <a:p>
            <a:pPr algn="just"/>
            <a:r>
              <a:rPr lang="en-US" sz="1800" b="0" i="0" u="none" strike="noStrike" baseline="0">
                <a:latin typeface="Times New Roman" panose="02020603050405020304" pitchFamily="18" charset="0"/>
              </a:rPr>
              <a:t>When the error is reduced to zero, the feedback voltage is equal to the analog input signal, the control circuitry stops the clock from advancing the counter, and the system comes to rest.</a:t>
            </a:r>
          </a:p>
          <a:p>
            <a:pPr algn="just"/>
            <a:r>
              <a:rPr lang="en-US" sz="1800" b="0" i="0" u="none" strike="noStrike" baseline="0">
                <a:latin typeface="Times New Roman" panose="02020603050405020304" pitchFamily="18" charset="0"/>
              </a:rPr>
              <a:t>The counter-type </a:t>
            </a:r>
            <a:r>
              <a:rPr lang="en-US" sz="1800" b="0" i="1" u="none" strike="noStrike" baseline="0">
                <a:latin typeface="Times New Roman" panose="02020603050405020304" pitchFamily="18" charset="0"/>
              </a:rPr>
              <a:t>AID </a:t>
            </a:r>
            <a:r>
              <a:rPr lang="en-US" sz="1800" b="0" i="0" u="none" strike="noStrike" baseline="0">
                <a:latin typeface="Times New Roman" panose="02020603050405020304" pitchFamily="18" charset="0"/>
              </a:rPr>
              <a:t>converter provides a very good method for digitizing to a high resolution.</a:t>
            </a:r>
          </a:p>
          <a:p>
            <a:pPr algn="just"/>
            <a:r>
              <a:rPr lang="en-US" sz="1800" b="0" i="0" u="none" strike="noStrike" baseline="0">
                <a:latin typeface="Times New Roman" panose="02020603050405020304" pitchFamily="18" charset="0"/>
              </a:rPr>
              <a:t> This method is much simpler than the simultaneous method for high resolution, but the conversion time required is longer. </a:t>
            </a:r>
          </a:p>
          <a:p>
            <a:pPr algn="just"/>
            <a:r>
              <a:rPr lang="en-US" sz="1800" b="0" i="0" u="none" strike="noStrike" baseline="0">
                <a:latin typeface="Times New Roman" panose="02020603050405020304" pitchFamily="18" charset="0"/>
              </a:rPr>
              <a:t>Since the counter always begins at zero and counts through its nom1al binary sequence, as many as </a:t>
            </a:r>
            <a:r>
              <a:rPr lang="en-US" sz="1800" b="0" i="1" u="none" strike="noStrike" baseline="0">
                <a:latin typeface="Times New Roman" panose="02020603050405020304" pitchFamily="18" charset="0"/>
              </a:rPr>
              <a:t>2n </a:t>
            </a:r>
            <a:r>
              <a:rPr lang="en-US" sz="1800" b="0" i="0" u="none" strike="noStrike" baseline="0">
                <a:latin typeface="Times New Roman" panose="02020603050405020304" pitchFamily="18" charset="0"/>
              </a:rPr>
              <a:t>counts may be necessary before conversion is complete. </a:t>
            </a:r>
          </a:p>
          <a:p>
            <a:pPr algn="just"/>
            <a:r>
              <a:rPr lang="en-US" sz="1800" b="0" i="0" u="none" strike="noStrike" baseline="0">
                <a:latin typeface="Times New Roman" panose="02020603050405020304" pitchFamily="18" charset="0"/>
              </a:rPr>
              <a:t>The average conversion time is, of course, 2"/2 </a:t>
            </a:r>
            <a:r>
              <a:rPr lang="en-IN" sz="1800" b="0" i="0" u="none" strike="noStrike" baseline="0">
                <a:latin typeface="Times New Roman" panose="02020603050405020304" pitchFamily="18" charset="0"/>
              </a:rPr>
              <a:t>or </a:t>
            </a:r>
            <a:r>
              <a:rPr lang="en-IN" sz="1800" b="0" i="1" u="none" strike="noStrike" baseline="0">
                <a:latin typeface="Times New Roman" panose="02020603050405020304" pitchFamily="18" charset="0"/>
              </a:rPr>
              <a:t>2n-l </a:t>
            </a:r>
            <a:r>
              <a:rPr lang="en-IN" sz="1800" b="0" i="0" u="none" strike="noStrike" baseline="0">
                <a:latin typeface="Times New Roman" panose="02020603050405020304" pitchFamily="18" charset="0"/>
              </a:rPr>
              <a:t>counts. </a:t>
            </a:r>
            <a:endParaRPr lang="en-IN"/>
          </a:p>
        </p:txBody>
      </p:sp>
    </p:spTree>
    <p:extLst>
      <p:ext uri="{BB962C8B-B14F-4D97-AF65-F5344CB8AC3E}">
        <p14:creationId xmlns:p14="http://schemas.microsoft.com/office/powerpoint/2010/main" val="340788204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FF0A72-5152-4CDF-8AA3-F5A078D2D0F7}"/>
              </a:ext>
            </a:extLst>
          </p:cNvPr>
          <p:cNvSpPr>
            <a:spLocks noGrp="1"/>
          </p:cNvSpPr>
          <p:nvPr>
            <p:ph idx="1"/>
          </p:nvPr>
        </p:nvSpPr>
        <p:spPr>
          <a:xfrm>
            <a:off x="533400" y="914399"/>
            <a:ext cx="7924800" cy="5334007"/>
          </a:xfrm>
        </p:spPr>
        <p:txBody>
          <a:bodyPr>
            <a:normAutofit fontScale="92500" lnSpcReduction="10000"/>
          </a:bodyPr>
          <a:lstStyle/>
          <a:p>
            <a:pPr algn="just"/>
            <a:r>
              <a:rPr lang="en-US" sz="1800" b="0" i="0" u="none" strike="noStrike" baseline="0">
                <a:latin typeface="Times New Roman" panose="02020603050405020304" pitchFamily="18" charset="0"/>
              </a:rPr>
              <a:t>The counter-type </a:t>
            </a:r>
            <a:r>
              <a:rPr lang="en-US" sz="1800" b="0" i="1" u="none" strike="noStrike" baseline="0">
                <a:latin typeface="Times New Roman" panose="02020603050405020304" pitchFamily="18" charset="0"/>
              </a:rPr>
              <a:t>A/D </a:t>
            </a:r>
            <a:r>
              <a:rPr lang="en-US" sz="1800" b="0" i="0" u="none" strike="noStrike" baseline="0">
                <a:latin typeface="Times New Roman" panose="02020603050405020304" pitchFamily="18" charset="0"/>
              </a:rPr>
              <a:t>converter provides a very good method for digitizing to a high resolution. </a:t>
            </a:r>
          </a:p>
          <a:p>
            <a:pPr algn="just"/>
            <a:r>
              <a:rPr lang="en-US" sz="1800" b="0" i="0" u="none" strike="noStrike" baseline="0">
                <a:latin typeface="Times New Roman" panose="02020603050405020304" pitchFamily="18" charset="0"/>
              </a:rPr>
              <a:t>This method is much simpler than the simultaneous method for high resolution, but the conversion time required is longer. </a:t>
            </a:r>
          </a:p>
          <a:p>
            <a:pPr algn="just"/>
            <a:r>
              <a:rPr lang="en-US" sz="1800" b="0" i="0" u="none" strike="noStrike" baseline="0">
                <a:latin typeface="Times New Roman" panose="02020603050405020304" pitchFamily="18" charset="0"/>
              </a:rPr>
              <a:t>Since the counter always begins at zero and counts through its normal binary sequence, as many as </a:t>
            </a:r>
            <a:r>
              <a:rPr lang="en-US" sz="1800" b="0" i="1" u="none" strike="noStrike" baseline="0">
                <a:latin typeface="Times New Roman" panose="02020603050405020304" pitchFamily="18" charset="0"/>
              </a:rPr>
              <a:t>2n </a:t>
            </a:r>
            <a:r>
              <a:rPr lang="en-US" sz="1800" b="0" i="0" u="none" strike="noStrike" baseline="0">
                <a:latin typeface="Times New Roman" panose="02020603050405020304" pitchFamily="18" charset="0"/>
              </a:rPr>
              <a:t>counts may be necessary before conversion is complete. </a:t>
            </a:r>
          </a:p>
          <a:p>
            <a:pPr algn="just"/>
            <a:r>
              <a:rPr lang="en-US" sz="1800" b="0" i="0" u="none" strike="noStrike" baseline="0">
                <a:latin typeface="Times New Roman" panose="02020603050405020304" pitchFamily="18" charset="0"/>
              </a:rPr>
              <a:t>The average conversion time is, of course, 2"/2 </a:t>
            </a:r>
            <a:r>
              <a:rPr lang="en-IN" sz="1800" b="0" i="0" u="none" strike="noStrike" baseline="0">
                <a:latin typeface="Times New Roman" panose="02020603050405020304" pitchFamily="18" charset="0"/>
              </a:rPr>
              <a:t>or </a:t>
            </a:r>
            <a:r>
              <a:rPr lang="en-IN" sz="1800" b="0" i="1" u="none" strike="noStrike" baseline="0">
                <a:latin typeface="Times New Roman" panose="02020603050405020304" pitchFamily="18" charset="0"/>
              </a:rPr>
              <a:t>2n-l </a:t>
            </a:r>
            <a:r>
              <a:rPr lang="en-IN" sz="1800" b="0" i="0" u="none" strike="noStrike" baseline="0">
                <a:latin typeface="Times New Roman" panose="02020603050405020304" pitchFamily="18" charset="0"/>
              </a:rPr>
              <a:t>counts.</a:t>
            </a:r>
          </a:p>
          <a:p>
            <a:pPr algn="just"/>
            <a:r>
              <a:rPr lang="en-US" sz="1800" b="0" i="0" u="none" strike="noStrike" baseline="0">
                <a:latin typeface="Times New Roman" panose="02020603050405020304" pitchFamily="18" charset="0"/>
              </a:rPr>
              <a:t>The counter advances one count for each cycle of the clock, and the clock therefore determines the conversion rate. </a:t>
            </a:r>
          </a:p>
          <a:p>
            <a:pPr algn="just"/>
            <a:r>
              <a:rPr lang="en-US" sz="1800" b="0" i="0" u="none" strike="noStrike" baseline="0">
                <a:latin typeface="Times New Roman" panose="02020603050405020304" pitchFamily="18" charset="0"/>
              </a:rPr>
              <a:t>Suppose, for example, that we have a 10-bit converter. It requires 1024 clock cycles for a full-scale count. </a:t>
            </a:r>
          </a:p>
          <a:p>
            <a:pPr algn="just"/>
            <a:r>
              <a:rPr lang="en-US" sz="1800" b="0" i="0" u="none" strike="noStrike" baseline="0">
                <a:latin typeface="Times New Roman" panose="02020603050405020304" pitchFamily="18" charset="0"/>
              </a:rPr>
              <a:t>If we are using a 1-MHz clock, the counter advances 1 count every microsecond. </a:t>
            </a:r>
          </a:p>
          <a:p>
            <a:pPr algn="just"/>
            <a:r>
              <a:rPr lang="en-US" sz="1800" b="0" i="0" u="none" strike="noStrike" baseline="0">
                <a:latin typeface="Times New Roman" panose="02020603050405020304" pitchFamily="18" charset="0"/>
              </a:rPr>
              <a:t>Thus, to count full scale requires 1024 x 10</a:t>
            </a:r>
            <a:r>
              <a:rPr lang="en-US" sz="1800" b="0" i="0" u="none" strike="noStrike" baseline="30000">
                <a:latin typeface="Times New Roman" panose="02020603050405020304" pitchFamily="18" charset="0"/>
              </a:rPr>
              <a:t>-</a:t>
            </a:r>
            <a:r>
              <a:rPr lang="en-US" sz="1800" b="0" i="0" u="none" strike="noStrike" baseline="30000">
                <a:latin typeface="Arial" panose="020B0604020202020204" pitchFamily="34" charset="0"/>
              </a:rPr>
              <a:t>6</a:t>
            </a:r>
            <a:r>
              <a:rPr lang="en-US" sz="1800" b="0" i="0" u="none" strike="noStrike" baseline="0">
                <a:latin typeface="Arial" panose="020B0604020202020204" pitchFamily="34" charset="0"/>
              </a:rPr>
              <a:t> </a:t>
            </a:r>
            <a:r>
              <a:rPr lang="en-US" sz="1800" b="0" i="0" u="none" strike="noStrike" baseline="0">
                <a:latin typeface="Times New Roman" panose="02020603050405020304" pitchFamily="18" charset="0"/>
              </a:rPr>
              <a:t>= 1.024 ms. </a:t>
            </a:r>
          </a:p>
          <a:p>
            <a:pPr algn="just"/>
            <a:r>
              <a:rPr lang="en-US" sz="1800" b="0" i="0" u="none" strike="noStrike" baseline="0">
                <a:latin typeface="Times New Roman" panose="02020603050405020304" pitchFamily="18" charset="0"/>
              </a:rPr>
              <a:t>The converter reaches one-half full scale in half this time, or in 0.512 ms. </a:t>
            </a:r>
          </a:p>
          <a:p>
            <a:pPr algn="just"/>
            <a:r>
              <a:rPr lang="en-US" sz="1800" b="0" i="0" u="none" strike="noStrike" baseline="0">
                <a:latin typeface="Times New Roman" panose="02020603050405020304" pitchFamily="18" charset="0"/>
              </a:rPr>
              <a:t>The time required to reach one-half full scale can be considered the </a:t>
            </a:r>
            <a:r>
              <a:rPr lang="en-US" sz="1800" b="0" i="1" u="none" strike="noStrike" baseline="0">
                <a:latin typeface="Times New Roman" panose="02020603050405020304" pitchFamily="18" charset="0"/>
              </a:rPr>
              <a:t>average </a:t>
            </a:r>
            <a:r>
              <a:rPr lang="en-US" sz="1800" b="0" i="0" u="none" strike="noStrike" baseline="0">
                <a:latin typeface="Times New Roman" panose="02020603050405020304" pitchFamily="18" charset="0"/>
              </a:rPr>
              <a:t>conversion time for a large number of conversions.</a:t>
            </a:r>
            <a:endParaRPr lang="en-IN"/>
          </a:p>
        </p:txBody>
      </p:sp>
    </p:spTree>
    <p:extLst>
      <p:ext uri="{BB962C8B-B14F-4D97-AF65-F5344CB8AC3E}">
        <p14:creationId xmlns:p14="http://schemas.microsoft.com/office/powerpoint/2010/main" val="287658875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1219200"/>
            <a:ext cx="7696200" cy="47288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333056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68F7A-E252-462A-8072-2E5AF9305E6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E30B4A4-8365-4843-A404-1D6E3A9FC51D}"/>
              </a:ext>
            </a:extLst>
          </p:cNvPr>
          <p:cNvSpPr>
            <a:spLocks noGrp="1"/>
          </p:cNvSpPr>
          <p:nvPr>
            <p:ph idx="1"/>
          </p:nvPr>
        </p:nvSpPr>
        <p:spPr>
          <a:xfrm>
            <a:off x="381000" y="2052925"/>
            <a:ext cx="8382000" cy="4352357"/>
          </a:xfrm>
        </p:spPr>
        <p:txBody>
          <a:bodyPr>
            <a:normAutofit fontScale="70000" lnSpcReduction="20000"/>
          </a:bodyPr>
          <a:lstStyle/>
          <a:p>
            <a:endParaRPr lang="en-US"/>
          </a:p>
          <a:p>
            <a:endParaRPr lang="en-IN"/>
          </a:p>
          <a:p>
            <a:endParaRPr lang="en-IN"/>
          </a:p>
          <a:p>
            <a:endParaRPr lang="en-IN"/>
          </a:p>
          <a:p>
            <a:endParaRPr lang="en-IN"/>
          </a:p>
          <a:p>
            <a:endParaRPr lang="en-IN"/>
          </a:p>
          <a:p>
            <a:endParaRPr lang="en-IN"/>
          </a:p>
          <a:p>
            <a:pPr algn="just"/>
            <a:r>
              <a:rPr lang="en-US" sz="2000" b="0" i="0" u="none" strike="noStrike" baseline="0">
                <a:latin typeface="Times New Roman" panose="02020603050405020304" pitchFamily="18" charset="0"/>
              </a:rPr>
              <a:t>Figure -12.24 shows one method of implementing the control circuitry for the converter shown in Fig. 12.23.</a:t>
            </a:r>
          </a:p>
          <a:p>
            <a:pPr algn="just"/>
            <a:r>
              <a:rPr lang="en-US" sz="2000" b="0" i="0" u="none" strike="noStrike" baseline="0">
                <a:latin typeface="Times New Roman" panose="02020603050405020304" pitchFamily="18" charset="0"/>
              </a:rPr>
              <a:t>The waveforms for one conversion are also shown. </a:t>
            </a:r>
          </a:p>
          <a:p>
            <a:pPr algn="just"/>
            <a:r>
              <a:rPr lang="en-US" sz="2000" b="0" i="0" u="none" strike="noStrike" baseline="0">
                <a:latin typeface="Times New Roman" panose="02020603050405020304" pitchFamily="18" charset="0"/>
              </a:rPr>
              <a:t>A conversion is initiated by the receipt of a START signal.</a:t>
            </a:r>
          </a:p>
          <a:p>
            <a:pPr algn="just"/>
            <a:r>
              <a:rPr lang="en-US" sz="2000" b="0" i="0" u="none" strike="noStrike" baseline="0">
                <a:latin typeface="Times New Roman" panose="02020603050405020304" pitchFamily="18" charset="0"/>
              </a:rPr>
              <a:t>The positive edge of the START pulse is used to reset all the flip-flops in the counter and to trigger the one shot.</a:t>
            </a:r>
          </a:p>
          <a:p>
            <a:pPr algn="just"/>
            <a:r>
              <a:rPr lang="en-US" sz="2000" b="0" i="0" u="none" strike="noStrike" baseline="0">
                <a:latin typeface="Times New Roman" panose="02020603050405020304" pitchFamily="18" charset="0"/>
              </a:rPr>
              <a:t>The output of the one-shot sets the control flip-flop, which makes the AND gate true and allows clock</a:t>
            </a:r>
          </a:p>
          <a:p>
            <a:pPr algn="just"/>
            <a:r>
              <a:rPr lang="en-US" sz="2000" b="0" i="0" u="none" strike="noStrike" baseline="0">
                <a:latin typeface="Times New Roman" panose="02020603050405020304" pitchFamily="18" charset="0"/>
              </a:rPr>
              <a:t>pulses to advance the counter.</a:t>
            </a:r>
          </a:p>
          <a:p>
            <a:endParaRPr lang="en-IN"/>
          </a:p>
        </p:txBody>
      </p:sp>
      <p:pic>
        <p:nvPicPr>
          <p:cNvPr id="5" name="Picture 4">
            <a:extLst>
              <a:ext uri="{FF2B5EF4-FFF2-40B4-BE49-F238E27FC236}">
                <a16:creationId xmlns:a16="http://schemas.microsoft.com/office/drawing/2014/main" id="{A8393DBD-9D5F-43A4-8DBA-7A1B872E8D84}"/>
              </a:ext>
            </a:extLst>
          </p:cNvPr>
          <p:cNvPicPr>
            <a:picLocks noChangeAspect="1"/>
          </p:cNvPicPr>
          <p:nvPr/>
        </p:nvPicPr>
        <p:blipFill rotWithShape="1">
          <a:blip r:embed="rId2"/>
          <a:srcRect l="34166" t="27778" r="39167" b="33704"/>
          <a:stretch/>
        </p:blipFill>
        <p:spPr>
          <a:xfrm>
            <a:off x="1603910" y="609600"/>
            <a:ext cx="5481954" cy="3295259"/>
          </a:xfrm>
          <a:prstGeom prst="rect">
            <a:avLst/>
          </a:prstGeom>
        </p:spPr>
      </p:pic>
    </p:spTree>
    <p:extLst>
      <p:ext uri="{BB962C8B-B14F-4D97-AF65-F5344CB8AC3E}">
        <p14:creationId xmlns:p14="http://schemas.microsoft.com/office/powerpoint/2010/main" val="63173352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B3FCDC1-55D1-45C0-A4E9-CCF8208F3AB9}"/>
              </a:ext>
            </a:extLst>
          </p:cNvPr>
          <p:cNvSpPr>
            <a:spLocks noGrp="1"/>
          </p:cNvSpPr>
          <p:nvPr>
            <p:ph idx="1"/>
          </p:nvPr>
        </p:nvSpPr>
        <p:spPr>
          <a:xfrm>
            <a:off x="381000" y="1219199"/>
            <a:ext cx="8458200" cy="5410201"/>
          </a:xfrm>
        </p:spPr>
        <p:txBody>
          <a:bodyPr>
            <a:normAutofit/>
          </a:bodyPr>
          <a:lstStyle/>
          <a:p>
            <a:pPr algn="just"/>
            <a:r>
              <a:rPr lang="en-US" sz="1800" b="0" i="0" u="none" strike="noStrike" baseline="0">
                <a:latin typeface="Times New Roman" panose="02020603050405020304" pitchFamily="18" charset="0"/>
              </a:rPr>
              <a:t>The delay between the RESET pulse to the flip-flops and the beginning of the clock pulses ( ensured by the one-shot) is to ensure that all flip-flops are reset before counting begins.</a:t>
            </a:r>
          </a:p>
          <a:p>
            <a:pPr algn="just"/>
            <a:r>
              <a:rPr lang="en-US" sz="1800" b="0" i="0" u="none" strike="noStrike" baseline="0">
                <a:latin typeface="Times New Roman" panose="02020603050405020304" pitchFamily="18" charset="0"/>
              </a:rPr>
              <a:t> This is a definite attempt to avoid </a:t>
            </a:r>
            <a:r>
              <a:rPr lang="en-IN" sz="1800" b="0" i="0" u="none" strike="noStrike" baseline="0">
                <a:latin typeface="Times New Roman" panose="02020603050405020304" pitchFamily="18" charset="0"/>
              </a:rPr>
              <a:t>any racing problems.</a:t>
            </a:r>
          </a:p>
          <a:p>
            <a:pPr algn="just"/>
            <a:r>
              <a:rPr lang="en-US" sz="1800" b="0" i="0" u="none" strike="noStrike" baseline="0">
                <a:latin typeface="Times New Roman" panose="02020603050405020304" pitchFamily="18" charset="0"/>
              </a:rPr>
              <a:t>With the control flip-flop set, the counter advances through its normal count sequence until the staircase voltage from the ladder is equal to the analog input voltage. </a:t>
            </a:r>
          </a:p>
          <a:p>
            <a:pPr algn="just"/>
            <a:r>
              <a:rPr lang="en-US" sz="1800" b="0" i="0" u="none" strike="noStrike" baseline="0">
                <a:latin typeface="Times New Roman" panose="02020603050405020304" pitchFamily="18" charset="0"/>
              </a:rPr>
              <a:t>At this time, the comparator output changes state, generating a positive pulse which resets the control flip-flop.</a:t>
            </a:r>
          </a:p>
          <a:p>
            <a:pPr algn="just"/>
            <a:r>
              <a:rPr lang="en-US" sz="1800" b="0" i="0" u="none" strike="noStrike" baseline="0">
                <a:latin typeface="Times New Roman" panose="02020603050405020304" pitchFamily="18" charset="0"/>
              </a:rPr>
              <a:t> Thus the AND gate is closed and counting ceases. </a:t>
            </a:r>
          </a:p>
          <a:p>
            <a:pPr algn="just"/>
            <a:r>
              <a:rPr lang="en-US" sz="1800" b="0" i="0" u="none" strike="noStrike" baseline="0">
                <a:latin typeface="Times New Roman" panose="02020603050405020304" pitchFamily="18" charset="0"/>
              </a:rPr>
              <a:t>The counter now holds a digital number which is equivalent to the analog input voltage. </a:t>
            </a:r>
          </a:p>
          <a:p>
            <a:pPr algn="just"/>
            <a:r>
              <a:rPr lang="en-US" sz="1800" b="0" i="0" u="none" strike="noStrike" baseline="0">
                <a:latin typeface="Times New Roman" panose="02020603050405020304" pitchFamily="18" charset="0"/>
              </a:rPr>
              <a:t>The converter remains in this state until another conversion signal is received.</a:t>
            </a:r>
            <a:endParaRPr lang="en-IN"/>
          </a:p>
        </p:txBody>
      </p:sp>
    </p:spTree>
    <p:extLst>
      <p:ext uri="{BB962C8B-B14F-4D97-AF65-F5344CB8AC3E}">
        <p14:creationId xmlns:p14="http://schemas.microsoft.com/office/powerpoint/2010/main" val="42020093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4C029-F19D-4123-9201-47552F23192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882B02A1-54DB-4A4C-894B-C2AC2FE39243}"/>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FA4DAC12-9350-4E83-80E4-F80C25CE0DB6}"/>
              </a:ext>
            </a:extLst>
          </p:cNvPr>
          <p:cNvPicPr>
            <a:picLocks noChangeAspect="1"/>
          </p:cNvPicPr>
          <p:nvPr/>
        </p:nvPicPr>
        <p:blipFill rotWithShape="1">
          <a:blip r:embed="rId2"/>
          <a:srcRect l="3759" t="24814" r="22842" b="47956"/>
          <a:stretch/>
        </p:blipFill>
        <p:spPr>
          <a:xfrm>
            <a:off x="484710" y="1252822"/>
            <a:ext cx="7024518" cy="2023778"/>
          </a:xfrm>
          <a:prstGeom prst="rect">
            <a:avLst/>
          </a:prstGeom>
        </p:spPr>
      </p:pic>
      <p:pic>
        <p:nvPicPr>
          <p:cNvPr id="7" name="Picture 6">
            <a:extLst>
              <a:ext uri="{FF2B5EF4-FFF2-40B4-BE49-F238E27FC236}">
                <a16:creationId xmlns:a16="http://schemas.microsoft.com/office/drawing/2014/main" id="{F40F34AC-3B18-4F38-97B0-1292C76E94A7}"/>
              </a:ext>
            </a:extLst>
          </p:cNvPr>
          <p:cNvPicPr>
            <a:picLocks noChangeAspect="1"/>
          </p:cNvPicPr>
          <p:nvPr/>
        </p:nvPicPr>
        <p:blipFill rotWithShape="1">
          <a:blip r:embed="rId3"/>
          <a:srcRect l="3334" t="36861" r="57500" b="30741"/>
          <a:stretch/>
        </p:blipFill>
        <p:spPr>
          <a:xfrm>
            <a:off x="1219200" y="3581401"/>
            <a:ext cx="5638800" cy="2249851"/>
          </a:xfrm>
          <a:prstGeom prst="rect">
            <a:avLst/>
          </a:prstGeom>
        </p:spPr>
      </p:pic>
    </p:spTree>
    <p:extLst>
      <p:ext uri="{BB962C8B-B14F-4D97-AF65-F5344CB8AC3E}">
        <p14:creationId xmlns:p14="http://schemas.microsoft.com/office/powerpoint/2010/main" val="388577465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A3FECC-4324-4DA2-B90F-A5B45F0826EC}"/>
              </a:ext>
            </a:extLst>
          </p:cNvPr>
          <p:cNvSpPr>
            <a:spLocks noGrp="1"/>
          </p:cNvSpPr>
          <p:nvPr>
            <p:ph idx="1"/>
          </p:nvPr>
        </p:nvSpPr>
        <p:spPr>
          <a:xfrm>
            <a:off x="381000" y="1066801"/>
            <a:ext cx="8610600" cy="5181606"/>
          </a:xfrm>
        </p:spPr>
        <p:txBody>
          <a:bodyPr>
            <a:normAutofit/>
          </a:bodyPr>
          <a:lstStyle/>
          <a:p>
            <a:pPr algn="l"/>
            <a:r>
              <a:rPr lang="en-US" sz="1800" b="0" i="0" u="none" strike="noStrike" baseline="0">
                <a:latin typeface="Times New Roman" panose="02020603050405020304" pitchFamily="18" charset="0"/>
              </a:rPr>
              <a:t>If a new start signal is generated immediately after each conversion is completed, the converter will</a:t>
            </a:r>
          </a:p>
          <a:p>
            <a:pPr algn="l"/>
            <a:r>
              <a:rPr lang="en-US" sz="1800" b="0" i="0" u="none" strike="noStrike" baseline="0">
                <a:latin typeface="Times New Roman" panose="02020603050405020304" pitchFamily="18" charset="0"/>
              </a:rPr>
              <a:t>operate at its maximum rate.</a:t>
            </a:r>
          </a:p>
          <a:p>
            <a:pPr algn="l"/>
            <a:r>
              <a:rPr lang="en-US" sz="1800" b="0" i="0" u="none" strike="noStrike" baseline="0">
                <a:latin typeface="Times New Roman" panose="02020603050405020304" pitchFamily="18" charset="0"/>
              </a:rPr>
              <a:t> The converter could then be used to digitize a signal as shown in Fig. 12.25a</a:t>
            </a:r>
          </a:p>
          <a:p>
            <a:pPr algn="l"/>
            <a:r>
              <a:rPr lang="en-US" sz="1800" b="0" i="0" u="none" strike="noStrike" baseline="0">
                <a:latin typeface="Times New Roman" panose="02020603050405020304" pitchFamily="18" charset="0"/>
              </a:rPr>
              <a:t>Notice that the conversion times in digitizing this signal are not constant but depend on the amplitude of the input signal.</a:t>
            </a:r>
          </a:p>
          <a:p>
            <a:pPr algn="l"/>
            <a:r>
              <a:rPr lang="en-US" sz="1800" b="0" i="0" u="none" strike="noStrike" baseline="0">
                <a:latin typeface="Times New Roman" panose="02020603050405020304" pitchFamily="18" charset="0"/>
              </a:rPr>
              <a:t> The analog input signal can be reconstructed from the digital information by drawing straight lines from each digitized point to the next. </a:t>
            </a:r>
          </a:p>
          <a:p>
            <a:pPr algn="l"/>
            <a:r>
              <a:rPr lang="en-US" sz="1800" b="0" i="0" u="none" strike="noStrike" baseline="0">
                <a:latin typeface="Times New Roman" panose="02020603050405020304" pitchFamily="18" charset="0"/>
              </a:rPr>
              <a:t>Such a reconstruction is shown in Fig. 12.25b; it is, indeed, a reasonable representation of the original input signal.</a:t>
            </a:r>
          </a:p>
          <a:p>
            <a:pPr algn="l"/>
            <a:r>
              <a:rPr lang="en-US" sz="1800" b="0" i="0" u="none" strike="noStrike" baseline="0">
                <a:latin typeface="Times New Roman" panose="02020603050405020304" pitchFamily="18" charset="0"/>
              </a:rPr>
              <a:t> In this case, it is important to note that the conversion times are smaller than the transient time of the input waveform.</a:t>
            </a:r>
          </a:p>
        </p:txBody>
      </p:sp>
    </p:spTree>
    <p:extLst>
      <p:ext uri="{BB962C8B-B14F-4D97-AF65-F5344CB8AC3E}">
        <p14:creationId xmlns:p14="http://schemas.microsoft.com/office/powerpoint/2010/main" val="367033220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85B37-A7DD-4AE4-BD9B-A625A27C244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5067565A-B8E9-499D-A4AB-61F880B14FC0}"/>
              </a:ext>
            </a:extLst>
          </p:cNvPr>
          <p:cNvSpPr>
            <a:spLocks noGrp="1"/>
          </p:cNvSpPr>
          <p:nvPr>
            <p:ph idx="1"/>
          </p:nvPr>
        </p:nvSpPr>
        <p:spPr>
          <a:xfrm>
            <a:off x="483974" y="2052925"/>
            <a:ext cx="7669426" cy="4195481"/>
          </a:xfrm>
        </p:spPr>
        <p:txBody>
          <a:bodyPr/>
          <a:lstStyle/>
          <a:p>
            <a:endParaRPr lang="en-US"/>
          </a:p>
          <a:p>
            <a:endParaRPr lang="en-IN"/>
          </a:p>
          <a:p>
            <a:endParaRPr lang="en-IN"/>
          </a:p>
          <a:p>
            <a:pPr algn="l"/>
            <a:r>
              <a:rPr lang="en-US" sz="2000" b="0" i="0" u="none" strike="noStrike" baseline="0">
                <a:latin typeface="Times New Roman" panose="02020603050405020304" pitchFamily="18" charset="0"/>
              </a:rPr>
              <a:t>On the other hand, if the transient time of the input wavefonn approaches the conversion time, the reconstructed output signal is not quite so accurate. </a:t>
            </a:r>
          </a:p>
          <a:p>
            <a:pPr algn="l"/>
            <a:r>
              <a:rPr lang="en-US" sz="2000" b="0" i="0" u="none" strike="noStrike" baseline="0">
                <a:latin typeface="Times New Roman" panose="02020603050405020304" pitchFamily="18" charset="0"/>
              </a:rPr>
              <a:t>Such a situation is shown in Fig. 12.26a and b.</a:t>
            </a:r>
          </a:p>
          <a:p>
            <a:pPr algn="l"/>
            <a:r>
              <a:rPr lang="en-US" sz="2000" b="0" i="0" u="none" strike="noStrike" baseline="0">
                <a:latin typeface="Times New Roman" panose="02020603050405020304" pitchFamily="18" charset="0"/>
              </a:rPr>
              <a:t> In this case, the input waveform changes at a rate faster than the converter is capable of recognizing.</a:t>
            </a:r>
          </a:p>
          <a:p>
            <a:pPr algn="l"/>
            <a:r>
              <a:rPr lang="en-US" sz="2000" b="0" i="0" u="none" strike="noStrike" baseline="0">
                <a:latin typeface="Times New Roman" panose="02020603050405020304" pitchFamily="18" charset="0"/>
              </a:rPr>
              <a:t> Thus the need for reducing conversion time is apparent.</a:t>
            </a:r>
            <a:endParaRPr lang="en-IN"/>
          </a:p>
          <a:p>
            <a:endParaRPr lang="en-IN"/>
          </a:p>
        </p:txBody>
      </p:sp>
      <p:pic>
        <p:nvPicPr>
          <p:cNvPr id="5" name="Picture 4">
            <a:extLst>
              <a:ext uri="{FF2B5EF4-FFF2-40B4-BE49-F238E27FC236}">
                <a16:creationId xmlns:a16="http://schemas.microsoft.com/office/drawing/2014/main" id="{864ECA03-49FE-4FFC-9E59-20E8546DCBE8}"/>
              </a:ext>
            </a:extLst>
          </p:cNvPr>
          <p:cNvPicPr>
            <a:picLocks noChangeAspect="1"/>
          </p:cNvPicPr>
          <p:nvPr/>
        </p:nvPicPr>
        <p:blipFill rotWithShape="1">
          <a:blip r:embed="rId2"/>
          <a:srcRect l="19167" t="42593" r="24166" b="27778"/>
          <a:stretch/>
        </p:blipFill>
        <p:spPr>
          <a:xfrm>
            <a:off x="1421600" y="924387"/>
            <a:ext cx="5181600" cy="2057400"/>
          </a:xfrm>
          <a:prstGeom prst="rect">
            <a:avLst/>
          </a:prstGeom>
        </p:spPr>
      </p:pic>
    </p:spTree>
    <p:extLst>
      <p:ext uri="{BB962C8B-B14F-4D97-AF65-F5344CB8AC3E}">
        <p14:creationId xmlns:p14="http://schemas.microsoft.com/office/powerpoint/2010/main" val="170506726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121A6-5C6C-45A2-83D4-A550F3D5BFC4}"/>
              </a:ext>
            </a:extLst>
          </p:cNvPr>
          <p:cNvSpPr>
            <a:spLocks noGrp="1"/>
          </p:cNvSpPr>
          <p:nvPr>
            <p:ph type="title"/>
          </p:nvPr>
        </p:nvSpPr>
        <p:spPr>
          <a:xfrm>
            <a:off x="408510" y="381000"/>
            <a:ext cx="8125890" cy="914400"/>
          </a:xfrm>
        </p:spPr>
        <p:txBody>
          <a:bodyPr/>
          <a:lstStyle/>
          <a:p>
            <a:r>
              <a:rPr lang="en-US" sz="3600"/>
              <a:t>CONTINUOUS A/D CONVERTER</a:t>
            </a:r>
            <a:endParaRPr lang="en-IN" sz="3600"/>
          </a:p>
        </p:txBody>
      </p:sp>
      <p:sp>
        <p:nvSpPr>
          <p:cNvPr id="3" name="Content Placeholder 2">
            <a:extLst>
              <a:ext uri="{FF2B5EF4-FFF2-40B4-BE49-F238E27FC236}">
                <a16:creationId xmlns:a16="http://schemas.microsoft.com/office/drawing/2014/main" id="{129667A8-6899-4FD5-B5B1-565100C379F1}"/>
              </a:ext>
            </a:extLst>
          </p:cNvPr>
          <p:cNvSpPr>
            <a:spLocks noGrp="1"/>
          </p:cNvSpPr>
          <p:nvPr>
            <p:ph idx="1"/>
          </p:nvPr>
        </p:nvSpPr>
        <p:spPr>
          <a:xfrm>
            <a:off x="484710" y="1219201"/>
            <a:ext cx="7973490" cy="5029206"/>
          </a:xfrm>
        </p:spPr>
        <p:txBody>
          <a:bodyPr>
            <a:normAutofit lnSpcReduction="10000"/>
          </a:bodyPr>
          <a:lstStyle/>
          <a:p>
            <a:pPr algn="just"/>
            <a:r>
              <a:rPr lang="en-US" sz="1800" b="0" i="0" u="none" strike="noStrike" baseline="0">
                <a:latin typeface="Times New Roman" panose="02020603050405020304" pitchFamily="18" charset="0"/>
              </a:rPr>
              <a:t>An obvious method for speeding up the conversion of the signal as shown in Fig. 12.26 is to eliminate the need for resetting the counter each time a conversion is made. </a:t>
            </a:r>
          </a:p>
          <a:p>
            <a:pPr algn="just"/>
            <a:r>
              <a:rPr lang="en-US" sz="1800" b="0" i="0" u="none" strike="noStrike" baseline="0">
                <a:latin typeface="Times New Roman" panose="02020603050405020304" pitchFamily="18" charset="0"/>
              </a:rPr>
              <a:t>If this were done. the counter would not begin at zero each time , but instead would begin at the value of the last converted point.</a:t>
            </a:r>
          </a:p>
          <a:p>
            <a:pPr algn="just"/>
            <a:r>
              <a:rPr lang="en-US" sz="1800" b="0" i="0" u="none" strike="noStrike" baseline="0">
                <a:latin typeface="Times New Roman" panose="02020603050405020304" pitchFamily="18" charset="0"/>
              </a:rPr>
              <a:t> This means that the counter would have to be capable of counting either up or down. </a:t>
            </a:r>
          </a:p>
          <a:p>
            <a:pPr algn="just"/>
            <a:r>
              <a:rPr lang="en-US" sz="1800" b="0" i="0" u="none" strike="noStrike" baseline="0">
                <a:latin typeface="Times New Roman" panose="02020603050405020304" pitchFamily="18" charset="0"/>
              </a:rPr>
              <a:t>This is no problem; we are already familiar with the </a:t>
            </a:r>
            <a:r>
              <a:rPr lang="en-IN" sz="1800" b="0" i="0" u="none" strike="noStrike" baseline="0">
                <a:latin typeface="Times New Roman" panose="02020603050405020304" pitchFamily="18" charset="0"/>
              </a:rPr>
              <a:t>operation of up-down counters.</a:t>
            </a:r>
          </a:p>
          <a:p>
            <a:pPr algn="just"/>
            <a:r>
              <a:rPr lang="en-US" sz="1800" b="0" i="0" u="none" strike="noStrike" baseline="0">
                <a:latin typeface="Times New Roman" panose="02020603050405020304" pitchFamily="18" charset="0"/>
              </a:rPr>
              <a:t>There is, however, the need for additional logic circuitry, since we must decide whether to count up or down by examining the output of the comparator. </a:t>
            </a:r>
          </a:p>
          <a:p>
            <a:pPr algn="just"/>
            <a:r>
              <a:rPr lang="en-US" sz="1800" b="0" i="0" u="none" strike="noStrike" baseline="0">
                <a:latin typeface="Times New Roman" panose="02020603050405020304" pitchFamily="18" charset="0"/>
              </a:rPr>
              <a:t>An </a:t>
            </a:r>
            <a:r>
              <a:rPr lang="en-US" sz="1800" b="0" i="1" u="none" strike="noStrike" baseline="0">
                <a:latin typeface="Arial" panose="020B0604020202020204" pitchFamily="34" charset="0"/>
              </a:rPr>
              <a:t>AID </a:t>
            </a:r>
            <a:r>
              <a:rPr lang="en-US" sz="1800" b="0" i="0" u="none" strike="noStrike" baseline="0">
                <a:latin typeface="Times New Roman" panose="02020603050405020304" pitchFamily="18" charset="0"/>
              </a:rPr>
              <a:t>converter which uses an up-down counter is shown in Fig. 12.27 below. </a:t>
            </a:r>
          </a:p>
          <a:p>
            <a:pPr algn="just"/>
            <a:r>
              <a:rPr lang="en-US" sz="1800" b="0" i="0" u="none" strike="noStrike" baseline="0">
                <a:latin typeface="Times New Roman" panose="02020603050405020304" pitchFamily="18" charset="0"/>
              </a:rPr>
              <a:t>This method is known as </a:t>
            </a:r>
            <a:r>
              <a:rPr lang="en-US" sz="1800" b="0" i="1" u="none" strike="noStrike" baseline="0">
                <a:latin typeface="Times New Roman" panose="02020603050405020304" pitchFamily="18" charset="0"/>
              </a:rPr>
              <a:t>continuous conversion, </a:t>
            </a:r>
            <a:r>
              <a:rPr lang="en-US" sz="1800" b="0" i="0" u="none" strike="noStrike" baseline="0">
                <a:latin typeface="Times New Roman" panose="02020603050405020304" pitchFamily="18" charset="0"/>
              </a:rPr>
              <a:t>and thus the converter is called a </a:t>
            </a:r>
            <a:r>
              <a:rPr lang="en-US" sz="1800" b="0" i="1" u="none" strike="noStrike" baseline="0">
                <a:latin typeface="Times New Roman" panose="02020603050405020304" pitchFamily="18" charset="0"/>
              </a:rPr>
              <a:t>continuous-type A/D converter. </a:t>
            </a:r>
          </a:p>
          <a:p>
            <a:pPr algn="just"/>
            <a:r>
              <a:rPr lang="en-US" sz="1800" b="0" i="0" u="none" strike="noStrike" baseline="0">
                <a:latin typeface="Times New Roman" panose="02020603050405020304" pitchFamily="18" charset="0"/>
              </a:rPr>
              <a:t>Since the converter's digital output always tries to track the analog input to the converter, this is also known as </a:t>
            </a:r>
            <a:r>
              <a:rPr lang="en-US" sz="1800" b="0" i="1" u="none" strike="noStrike" baseline="0">
                <a:latin typeface="Times New Roman" panose="02020603050405020304" pitchFamily="18" charset="0"/>
              </a:rPr>
              <a:t>A/D converter-tracking type.</a:t>
            </a:r>
            <a:endParaRPr lang="en-IN"/>
          </a:p>
        </p:txBody>
      </p:sp>
    </p:spTree>
    <p:extLst>
      <p:ext uri="{BB962C8B-B14F-4D97-AF65-F5344CB8AC3E}">
        <p14:creationId xmlns:p14="http://schemas.microsoft.com/office/powerpoint/2010/main" val="220244477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7700" y="381000"/>
            <a:ext cx="7055380" cy="1400530"/>
          </a:xfrm>
        </p:spPr>
        <p:txBody>
          <a:bodyPr/>
          <a:lstStyle/>
          <a:p>
            <a:endParaRPr lang="en-US" dirty="0"/>
          </a:p>
        </p:txBody>
      </p:sp>
      <p:sp>
        <p:nvSpPr>
          <p:cNvPr id="3" name="Content Placeholder 2"/>
          <p:cNvSpPr>
            <a:spLocks noGrp="1"/>
          </p:cNvSpPr>
          <p:nvPr>
            <p:ph idx="1"/>
          </p:nvPr>
        </p:nvSpPr>
        <p:spPr/>
        <p:txBody>
          <a:bodyPr/>
          <a:lstStyle/>
          <a:p>
            <a:endParaRPr lang="en-US"/>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0" y="1106074"/>
            <a:ext cx="6548753" cy="45327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0301761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D67FA-8E1B-451B-84F9-F75EED311C5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FA9242C-3EA6-481F-BEB0-DFB3A88EE01A}"/>
              </a:ext>
            </a:extLst>
          </p:cNvPr>
          <p:cNvSpPr>
            <a:spLocks noGrp="1"/>
          </p:cNvSpPr>
          <p:nvPr>
            <p:ph idx="1"/>
          </p:nvPr>
        </p:nvSpPr>
        <p:spPr>
          <a:xfrm>
            <a:off x="442180" y="2971800"/>
            <a:ext cx="8050426" cy="3124200"/>
          </a:xfrm>
        </p:spPr>
        <p:txBody>
          <a:bodyPr>
            <a:normAutofit fontScale="92500" lnSpcReduction="20000"/>
          </a:bodyPr>
          <a:lstStyle/>
          <a:p>
            <a:pPr algn="just"/>
            <a:r>
              <a:rPr lang="en-US" sz="2000" b="0" i="0" u="none" strike="noStrike" baseline="0">
                <a:latin typeface="Times New Roman" panose="02020603050405020304" pitchFamily="18" charset="0"/>
              </a:rPr>
              <a:t>The D/ A portion of this converter. is the same as those previously discussed, with the exception of the counter. </a:t>
            </a:r>
          </a:p>
          <a:p>
            <a:pPr algn="just"/>
            <a:r>
              <a:rPr lang="en-US" sz="2000" b="0" i="0" u="none" strike="noStrike" baseline="0">
                <a:latin typeface="Times New Roman" panose="02020603050405020304" pitchFamily="18" charset="0"/>
              </a:rPr>
              <a:t>It is an up-down counter and has the up and down count control lines in addition to the advance line </a:t>
            </a:r>
            <a:r>
              <a:rPr lang="en-IN" sz="2000" b="0" i="0" u="none" strike="noStrike" baseline="0">
                <a:latin typeface="Times New Roman" panose="02020603050405020304" pitchFamily="18" charset="0"/>
              </a:rPr>
              <a:t>at its input.</a:t>
            </a:r>
          </a:p>
          <a:p>
            <a:pPr algn="just"/>
            <a:r>
              <a:rPr lang="en-US" sz="2000" b="0" i="0" u="none" strike="noStrike" baseline="0">
                <a:latin typeface="Times New Roman" panose="02020603050405020304" pitchFamily="18" charset="0"/>
              </a:rPr>
              <a:t>The output of the ladder is fed into a comparator which has two outputs instead of one as before. </a:t>
            </a:r>
          </a:p>
          <a:p>
            <a:pPr algn="just"/>
            <a:r>
              <a:rPr lang="en-US" sz="2000" b="0" i="0" u="none" strike="noStrike" baseline="0">
                <a:latin typeface="Times New Roman" panose="02020603050405020304" pitchFamily="18" charset="0"/>
              </a:rPr>
              <a:t>When the analog voltage is more positive than the ladder output, the </a:t>
            </a:r>
            <a:r>
              <a:rPr lang="en-US" sz="2000" b="0" i="1" u="none" strike="noStrike" baseline="0">
                <a:latin typeface="Times New Roman" panose="02020603050405020304" pitchFamily="18" charset="0"/>
              </a:rPr>
              <a:t>up </a:t>
            </a:r>
            <a:r>
              <a:rPr lang="en-US" sz="2000" b="0" i="0" u="none" strike="noStrike" baseline="0">
                <a:latin typeface="Times New Roman" panose="02020603050405020304" pitchFamily="18" charset="0"/>
              </a:rPr>
              <a:t>output of the comparator is high. </a:t>
            </a:r>
          </a:p>
          <a:p>
            <a:pPr algn="just"/>
            <a:r>
              <a:rPr lang="en-US" sz="2000" b="0" i="0" u="none" strike="noStrike" baseline="0">
                <a:latin typeface="Times New Roman" panose="02020603050405020304" pitchFamily="18" charset="0"/>
              </a:rPr>
              <a:t>When the analog voltage is more negative than the ladder output, the </a:t>
            </a:r>
            <a:r>
              <a:rPr lang="en-US" sz="2000" b="0" i="1" u="none" strike="noStrike" baseline="0">
                <a:latin typeface="Times New Roman" panose="02020603050405020304" pitchFamily="18" charset="0"/>
              </a:rPr>
              <a:t>down </a:t>
            </a:r>
            <a:r>
              <a:rPr lang="en-US" sz="2000" b="0" i="0" u="none" strike="noStrike" baseline="0">
                <a:latin typeface="Times New Roman" panose="02020603050405020304" pitchFamily="18" charset="0"/>
              </a:rPr>
              <a:t>output is high.</a:t>
            </a:r>
          </a:p>
          <a:p>
            <a:endParaRPr lang="en-IN"/>
          </a:p>
        </p:txBody>
      </p:sp>
      <p:pic>
        <p:nvPicPr>
          <p:cNvPr id="5" name="Picture 4">
            <a:extLst>
              <a:ext uri="{FF2B5EF4-FFF2-40B4-BE49-F238E27FC236}">
                <a16:creationId xmlns:a16="http://schemas.microsoft.com/office/drawing/2014/main" id="{5B07D605-FC73-42D5-B1F4-6D8D6BD92C62}"/>
              </a:ext>
            </a:extLst>
          </p:cNvPr>
          <p:cNvPicPr>
            <a:picLocks noChangeAspect="1"/>
          </p:cNvPicPr>
          <p:nvPr/>
        </p:nvPicPr>
        <p:blipFill rotWithShape="1">
          <a:blip r:embed="rId2"/>
          <a:srcRect l="31667" t="32222" r="30833" b="38148"/>
          <a:stretch/>
        </p:blipFill>
        <p:spPr>
          <a:xfrm>
            <a:off x="1752600" y="1212352"/>
            <a:ext cx="5943600" cy="1524000"/>
          </a:xfrm>
          <a:prstGeom prst="rect">
            <a:avLst/>
          </a:prstGeom>
        </p:spPr>
      </p:pic>
    </p:spTree>
    <p:extLst>
      <p:ext uri="{BB962C8B-B14F-4D97-AF65-F5344CB8AC3E}">
        <p14:creationId xmlns:p14="http://schemas.microsoft.com/office/powerpoint/2010/main" val="118170047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46D57A8-2146-4A85-BE22-46AD666B71AF}"/>
              </a:ext>
            </a:extLst>
          </p:cNvPr>
          <p:cNvSpPr>
            <a:spLocks noGrp="1"/>
          </p:cNvSpPr>
          <p:nvPr>
            <p:ph idx="1"/>
          </p:nvPr>
        </p:nvSpPr>
        <p:spPr>
          <a:xfrm>
            <a:off x="457200" y="609601"/>
            <a:ext cx="8077200" cy="5638806"/>
          </a:xfrm>
        </p:spPr>
        <p:txBody>
          <a:bodyPr>
            <a:normAutofit/>
          </a:bodyPr>
          <a:lstStyle/>
          <a:p>
            <a:pPr algn="just"/>
            <a:r>
              <a:rPr lang="en-US" sz="1800" b="0" i="0" u="none" strike="noStrike" baseline="0">
                <a:latin typeface="Times New Roman" panose="02020603050405020304" pitchFamily="18" charset="0"/>
              </a:rPr>
              <a:t>If the </a:t>
            </a:r>
            <a:r>
              <a:rPr lang="en-US" sz="1800" b="0" i="1" u="none" strike="noStrike" baseline="0">
                <a:latin typeface="Times New Roman" panose="02020603050405020304" pitchFamily="18" charset="0"/>
              </a:rPr>
              <a:t>up </a:t>
            </a:r>
            <a:r>
              <a:rPr lang="en-US" sz="1800" b="0" i="0" u="none" strike="noStrike" baseline="0">
                <a:latin typeface="Times New Roman" panose="02020603050405020304" pitchFamily="18" charset="0"/>
              </a:rPr>
              <a:t>output of the comparator is high, the AND gate at the input of the </a:t>
            </a:r>
            <a:r>
              <a:rPr lang="en-US" sz="1800" b="0" i="1" u="none" strike="noStrike" baseline="0">
                <a:latin typeface="Times New Roman" panose="02020603050405020304" pitchFamily="18" charset="0"/>
              </a:rPr>
              <a:t>up </a:t>
            </a:r>
            <a:r>
              <a:rPr lang="en-US" sz="1800" b="0" i="0" u="none" strike="noStrike" baseline="0">
                <a:latin typeface="Times New Roman" panose="02020603050405020304" pitchFamily="18" charset="0"/>
              </a:rPr>
              <a:t>flip-flop is open, and the first time the clock goes positive, the </a:t>
            </a:r>
            <a:r>
              <a:rPr lang="en-US" sz="1800" b="0" i="1" u="none" strike="noStrike" baseline="0">
                <a:latin typeface="Times New Roman" panose="02020603050405020304" pitchFamily="18" charset="0"/>
              </a:rPr>
              <a:t>up </a:t>
            </a:r>
            <a:r>
              <a:rPr lang="en-US" sz="1800" b="0" i="0" u="none" strike="noStrike" baseline="0">
                <a:latin typeface="Times New Roman" panose="02020603050405020304" pitchFamily="18" charset="0"/>
              </a:rPr>
              <a:t>flip-flop is set.</a:t>
            </a:r>
          </a:p>
          <a:p>
            <a:pPr algn="just"/>
            <a:r>
              <a:rPr lang="en-US" sz="1800" b="0" i="0" u="none" strike="noStrike" baseline="0">
                <a:latin typeface="Times New Roman" panose="02020603050405020304" pitchFamily="18" charset="0"/>
              </a:rPr>
              <a:t> If we assume for the moment that the </a:t>
            </a:r>
            <a:r>
              <a:rPr lang="en-US" sz="1800" b="0" i="1" u="none" strike="noStrike" baseline="0">
                <a:latin typeface="Times New Roman" panose="02020603050405020304" pitchFamily="18" charset="0"/>
              </a:rPr>
              <a:t>down </a:t>
            </a:r>
            <a:r>
              <a:rPr lang="en-US" sz="1800" b="0" i="0" u="none" strike="noStrike" baseline="0">
                <a:latin typeface="Times New Roman" panose="02020603050405020304" pitchFamily="18" charset="0"/>
              </a:rPr>
              <a:t>flip-flop is reset, the AND gate which controls the </a:t>
            </a:r>
            <a:r>
              <a:rPr lang="en-US" sz="1800" b="0" i="1" u="none" strike="noStrike" baseline="0">
                <a:latin typeface="Times New Roman" panose="02020603050405020304" pitchFamily="18" charset="0"/>
              </a:rPr>
              <a:t>count-up </a:t>
            </a:r>
            <a:r>
              <a:rPr lang="en-US" sz="1800" b="0" i="0" u="none" strike="noStrike" baseline="0">
                <a:latin typeface="Times New Roman" panose="02020603050405020304" pitchFamily="18" charset="0"/>
              </a:rPr>
              <a:t>line of the counter will be true and the counter will advance one count. </a:t>
            </a:r>
          </a:p>
          <a:p>
            <a:pPr algn="just"/>
            <a:r>
              <a:rPr lang="en-US" sz="1800" b="0" i="0" u="none" strike="noStrike" baseline="0">
                <a:latin typeface="Times New Roman" panose="02020603050405020304" pitchFamily="18" charset="0"/>
              </a:rPr>
              <a:t>The counter can advance only one count since the output of the one-shot resets both the </a:t>
            </a:r>
            <a:r>
              <a:rPr lang="en-US" sz="1800" b="0" i="1" u="none" strike="noStrike" baseline="0">
                <a:latin typeface="Times New Roman" panose="02020603050405020304" pitchFamily="18" charset="0"/>
              </a:rPr>
              <a:t>up </a:t>
            </a:r>
            <a:r>
              <a:rPr lang="en-US" sz="1800" b="0" i="0" u="none" strike="noStrike" baseline="0">
                <a:latin typeface="Times New Roman" panose="02020603050405020304" pitchFamily="18" charset="0"/>
              </a:rPr>
              <a:t>and the </a:t>
            </a:r>
            <a:r>
              <a:rPr lang="en-US" sz="1800" b="0" i="1" u="none" strike="noStrike" baseline="0">
                <a:latin typeface="Times New Roman" panose="02020603050405020304" pitchFamily="18" charset="0"/>
              </a:rPr>
              <a:t>down </a:t>
            </a:r>
            <a:r>
              <a:rPr lang="en-US" sz="1800" b="0" i="0" u="none" strike="noStrike" baseline="0">
                <a:latin typeface="Times New Roman" panose="02020603050405020304" pitchFamily="18" charset="0"/>
              </a:rPr>
              <a:t>flip-flops just after the clock goes low. </a:t>
            </a:r>
          </a:p>
          <a:p>
            <a:pPr algn="just"/>
            <a:r>
              <a:rPr lang="en-US" sz="1800" b="0" i="0" u="none" strike="noStrike" baseline="0">
                <a:latin typeface="Times New Roman" panose="02020603050405020304" pitchFamily="18" charset="0"/>
              </a:rPr>
              <a:t>This can then be considered as one count-up conversion cycle.</a:t>
            </a:r>
          </a:p>
          <a:p>
            <a:pPr algn="just"/>
            <a:r>
              <a:rPr lang="en-US" sz="1800" b="0" i="0" u="none" strike="noStrike" baseline="0">
                <a:latin typeface="Times New Roman" panose="02020603050405020304" pitchFamily="18" charset="0"/>
              </a:rPr>
              <a:t>Notice that the AND gate which controls the </a:t>
            </a:r>
            <a:r>
              <a:rPr lang="en-US" sz="1800" b="0" i="1" u="none" strike="noStrike" baseline="0">
                <a:latin typeface="Times New Roman" panose="02020603050405020304" pitchFamily="18" charset="0"/>
              </a:rPr>
              <a:t>count-up </a:t>
            </a:r>
            <a:r>
              <a:rPr lang="en-US" sz="1800" b="0" i="0" u="none" strike="noStrike" baseline="0">
                <a:latin typeface="Times New Roman" panose="02020603050405020304" pitchFamily="18" charset="0"/>
              </a:rPr>
              <a:t>line has inputs of </a:t>
            </a:r>
            <a:r>
              <a:rPr lang="en-US" sz="1800" b="0" i="1" u="none" strike="noStrike" baseline="0">
                <a:latin typeface="Times New Roman" panose="02020603050405020304" pitchFamily="18" charset="0"/>
              </a:rPr>
              <a:t>up </a:t>
            </a:r>
            <a:r>
              <a:rPr lang="en-US" sz="1800" b="0" i="0" u="none" strike="noStrike" baseline="0">
                <a:latin typeface="Times New Roman" panose="02020603050405020304" pitchFamily="18" charset="0"/>
              </a:rPr>
              <a:t>and </a:t>
            </a:r>
            <a:r>
              <a:rPr lang="en-US" sz="1800" b="0" i="1" u="none" strike="noStrike" baseline="0">
                <a:latin typeface="Times New Roman" panose="02020603050405020304" pitchFamily="18" charset="0"/>
              </a:rPr>
              <a:t>down </a:t>
            </a:r>
            <a:r>
              <a:rPr lang="en-US" sz="1800" b="0" i="0" u="none" strike="noStrike" baseline="0">
                <a:latin typeface="Times New Roman" panose="02020603050405020304" pitchFamily="18" charset="0"/>
              </a:rPr>
              <a:t>. </a:t>
            </a:r>
          </a:p>
          <a:p>
            <a:pPr algn="just"/>
            <a:r>
              <a:rPr lang="en-US" sz="1800" b="0" i="0" u="none" strike="noStrike" baseline="0">
                <a:latin typeface="Times New Roman" panose="02020603050405020304" pitchFamily="18" charset="0"/>
              </a:rPr>
              <a:t>Similarly, the countdown line AND gate has inputs of </a:t>
            </a:r>
            <a:r>
              <a:rPr lang="en-US" sz="1800" b="0" i="1" u="none" strike="noStrike" baseline="0">
                <a:latin typeface="Times New Roman" panose="02020603050405020304" pitchFamily="18" charset="0"/>
              </a:rPr>
              <a:t>down </a:t>
            </a:r>
            <a:r>
              <a:rPr lang="en-US" sz="1800" b="0" i="0" u="none" strike="noStrike" baseline="0">
                <a:latin typeface="Times New Roman" panose="02020603050405020304" pitchFamily="18" charset="0"/>
              </a:rPr>
              <a:t>and </a:t>
            </a:r>
            <a:r>
              <a:rPr lang="en-US" sz="1800" b="0" i="1" u="none" strike="noStrike" baseline="0">
                <a:latin typeface="Times New Roman" panose="02020603050405020304" pitchFamily="18" charset="0"/>
              </a:rPr>
              <a:t>up. </a:t>
            </a:r>
          </a:p>
          <a:p>
            <a:pPr algn="just"/>
            <a:r>
              <a:rPr lang="en-US" sz="1800" b="0" i="0" u="none" strike="noStrike" baseline="0">
                <a:latin typeface="Times New Roman" panose="02020603050405020304" pitchFamily="18" charset="0"/>
              </a:rPr>
              <a:t>This could be considered an exclusive-OR arrangement and ensures that the count-down and count-up lines cannot both be high at the same time.</a:t>
            </a:r>
            <a:endParaRPr lang="en-IN"/>
          </a:p>
        </p:txBody>
      </p:sp>
    </p:spTree>
    <p:extLst>
      <p:ext uri="{BB962C8B-B14F-4D97-AF65-F5344CB8AC3E}">
        <p14:creationId xmlns:p14="http://schemas.microsoft.com/office/powerpoint/2010/main" val="63614301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4A4BF-EE65-450D-909E-04402340C4B5}"/>
              </a:ext>
            </a:extLst>
          </p:cNvPr>
          <p:cNvSpPr>
            <a:spLocks noGrp="1"/>
          </p:cNvSpPr>
          <p:nvPr>
            <p:ph type="title"/>
          </p:nvPr>
        </p:nvSpPr>
        <p:spPr/>
        <p:txBody>
          <a:bodyPr/>
          <a:lstStyle/>
          <a:p>
            <a:r>
              <a:rPr lang="en-US"/>
              <a:t>A/D TECHNIQUES</a:t>
            </a:r>
            <a:endParaRPr lang="en-IN"/>
          </a:p>
        </p:txBody>
      </p:sp>
      <p:sp>
        <p:nvSpPr>
          <p:cNvPr id="3" name="Content Placeholder 2">
            <a:extLst>
              <a:ext uri="{FF2B5EF4-FFF2-40B4-BE49-F238E27FC236}">
                <a16:creationId xmlns:a16="http://schemas.microsoft.com/office/drawing/2014/main" id="{36FB412A-947A-4D4C-BAF5-6FC518B98182}"/>
              </a:ext>
            </a:extLst>
          </p:cNvPr>
          <p:cNvSpPr>
            <a:spLocks noGrp="1"/>
          </p:cNvSpPr>
          <p:nvPr>
            <p:ph idx="1"/>
          </p:nvPr>
        </p:nvSpPr>
        <p:spPr>
          <a:xfrm>
            <a:off x="827700" y="1447801"/>
            <a:ext cx="7554300" cy="4800606"/>
          </a:xfrm>
        </p:spPr>
        <p:txBody>
          <a:bodyPr>
            <a:normAutofit/>
          </a:bodyPr>
          <a:lstStyle/>
          <a:p>
            <a:pPr algn="just"/>
            <a:r>
              <a:rPr lang="en-US" sz="1800" b="0" i="0" u="none" strike="noStrike" baseline="0">
                <a:latin typeface="Times New Roman" panose="02020603050405020304" pitchFamily="18" charset="0"/>
              </a:rPr>
              <a:t>There are a variety of other methods for digitizing analog signals-too many to discuss in detail. </a:t>
            </a:r>
          </a:p>
          <a:p>
            <a:pPr algn="just"/>
            <a:r>
              <a:rPr lang="en-US" sz="1800" b="0" i="0" u="none" strike="noStrike" baseline="0">
                <a:latin typeface="Times New Roman" panose="02020603050405020304" pitchFamily="18" charset="0"/>
              </a:rPr>
              <a:t>Nevertheless, we shall take the time to examine two more techniques and the reasons for their importance.</a:t>
            </a:r>
          </a:p>
          <a:p>
            <a:pPr algn="just"/>
            <a:r>
              <a:rPr lang="en-US" sz="1800" b="0" i="0" u="none" strike="noStrike" baseline="0">
                <a:latin typeface="Times New Roman" panose="02020603050405020304" pitchFamily="18" charset="0"/>
              </a:rPr>
              <a:t>Probably the most important single reason for investigating other methods of conversion is to determine ways to reduce the conversion time. </a:t>
            </a:r>
          </a:p>
          <a:p>
            <a:pPr algn="just"/>
            <a:r>
              <a:rPr lang="en-US" sz="1800" b="0" i="0" u="none" strike="noStrike" baseline="0">
                <a:latin typeface="Times New Roman" panose="02020603050405020304" pitchFamily="18" charset="0"/>
              </a:rPr>
              <a:t>Recall that the simultaneous converter has a very fast conversion time.</a:t>
            </a:r>
          </a:p>
          <a:p>
            <a:pPr algn="just"/>
            <a:r>
              <a:rPr lang="en-US" sz="1800" b="0" i="0" u="none" strike="noStrike" baseline="0">
                <a:latin typeface="Times New Roman" panose="02020603050405020304" pitchFamily="18" charset="0"/>
              </a:rPr>
              <a:t>The counter converter is simple logically but has a relatively long conversion time. </a:t>
            </a:r>
          </a:p>
          <a:p>
            <a:pPr algn="just"/>
            <a:r>
              <a:rPr lang="en-US" sz="1800" b="0" i="0" u="none" strike="noStrike" baseline="0">
                <a:latin typeface="Times New Roman" panose="02020603050405020304" pitchFamily="18" charset="0"/>
              </a:rPr>
              <a:t>The continuous converter has a very fast conversion time once it is locked on the signal but loses this advantage when multiplexing </a:t>
            </a:r>
            <a:r>
              <a:rPr lang="en-IN" sz="1800" b="0" i="0" u="none" strike="noStrike" baseline="0">
                <a:latin typeface="Times New Roman" panose="02020603050405020304" pitchFamily="18" charset="0"/>
              </a:rPr>
              <a:t>inputs.</a:t>
            </a:r>
            <a:endParaRPr lang="en-IN"/>
          </a:p>
        </p:txBody>
      </p:sp>
    </p:spTree>
    <p:extLst>
      <p:ext uri="{BB962C8B-B14F-4D97-AF65-F5344CB8AC3E}">
        <p14:creationId xmlns:p14="http://schemas.microsoft.com/office/powerpoint/2010/main" val="47243973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8122-AFE9-4C2C-B990-2227D6117A75}"/>
              </a:ext>
            </a:extLst>
          </p:cNvPr>
          <p:cNvSpPr>
            <a:spLocks noGrp="1"/>
          </p:cNvSpPr>
          <p:nvPr>
            <p:ph type="title"/>
          </p:nvPr>
        </p:nvSpPr>
        <p:spPr>
          <a:xfrm>
            <a:off x="484710" y="452718"/>
            <a:ext cx="7055380" cy="614082"/>
          </a:xfrm>
        </p:spPr>
        <p:txBody>
          <a:bodyPr/>
          <a:lstStyle/>
          <a:p>
            <a:r>
              <a:rPr lang="en-IN" sz="2800" b="1" i="0" u="none" strike="noStrike" baseline="0">
                <a:latin typeface="Times New Roman" panose="02020603050405020304" pitchFamily="18" charset="0"/>
              </a:rPr>
              <a:t>Successive Approximation</a:t>
            </a:r>
            <a:endParaRPr lang="en-IN" sz="2800"/>
          </a:p>
        </p:txBody>
      </p:sp>
      <p:sp>
        <p:nvSpPr>
          <p:cNvPr id="3" name="Content Placeholder 2">
            <a:extLst>
              <a:ext uri="{FF2B5EF4-FFF2-40B4-BE49-F238E27FC236}">
                <a16:creationId xmlns:a16="http://schemas.microsoft.com/office/drawing/2014/main" id="{5BFE554B-BF6E-4BEF-BCDA-2A4514E67CD0}"/>
              </a:ext>
            </a:extLst>
          </p:cNvPr>
          <p:cNvSpPr>
            <a:spLocks noGrp="1"/>
          </p:cNvSpPr>
          <p:nvPr>
            <p:ph idx="1"/>
          </p:nvPr>
        </p:nvSpPr>
        <p:spPr>
          <a:xfrm>
            <a:off x="685800" y="1295399"/>
            <a:ext cx="7924800" cy="4953007"/>
          </a:xfrm>
        </p:spPr>
        <p:txBody>
          <a:bodyPr>
            <a:normAutofit/>
          </a:bodyPr>
          <a:lstStyle/>
          <a:p>
            <a:pPr algn="just"/>
            <a:r>
              <a:rPr lang="en-US" sz="1800" b="0" i="0" u="none" strike="noStrike" baseline="0">
                <a:latin typeface="Times New Roman" panose="02020603050405020304" pitchFamily="18" charset="0"/>
              </a:rPr>
              <a:t>If multiplexing is required, the </a:t>
            </a:r>
            <a:r>
              <a:rPr lang="en-US" sz="1800" b="0" i="1" u="none" strike="noStrike" baseline="0">
                <a:latin typeface="Times New Roman" panose="02020603050405020304" pitchFamily="18" charset="0"/>
              </a:rPr>
              <a:t>successive-approximation converter </a:t>
            </a:r>
            <a:r>
              <a:rPr lang="en-US" sz="1800" b="0" i="0" u="none" strike="noStrike" baseline="0">
                <a:latin typeface="Times New Roman" panose="02020603050405020304" pitchFamily="18" charset="0"/>
              </a:rPr>
              <a:t>is most useful. </a:t>
            </a:r>
          </a:p>
          <a:p>
            <a:pPr algn="just"/>
            <a:r>
              <a:rPr lang="en-US" sz="1800" b="0" i="0" u="none" strike="noStrike" baseline="0">
                <a:latin typeface="Times New Roman" panose="02020603050405020304" pitchFamily="18" charset="0"/>
              </a:rPr>
              <a:t>The block diagram for this type of converter is shown in Fig. 12.30a. </a:t>
            </a:r>
          </a:p>
          <a:p>
            <a:pPr algn="just"/>
            <a:r>
              <a:rPr lang="en-US" sz="1800" b="0" i="0" u="none" strike="noStrike" baseline="0">
                <a:latin typeface="Times New Roman" panose="02020603050405020304" pitchFamily="18" charset="0"/>
              </a:rPr>
              <a:t>The converter operates by successively dividing the voltage ranges in half. </a:t>
            </a:r>
          </a:p>
          <a:p>
            <a:pPr algn="just"/>
            <a:r>
              <a:rPr lang="en-US" sz="1800" b="0" i="0" u="none" strike="noStrike" baseline="0">
                <a:latin typeface="Times New Roman" panose="02020603050405020304" pitchFamily="18" charset="0"/>
              </a:rPr>
              <a:t>The counter is first reset to all Os, and the MSB is then set. </a:t>
            </a:r>
          </a:p>
          <a:p>
            <a:pPr algn="just"/>
            <a:r>
              <a:rPr lang="en-US" sz="1800" b="0" i="0" u="none" strike="noStrike" baseline="0">
                <a:latin typeface="Times New Roman" panose="02020603050405020304" pitchFamily="18" charset="0"/>
              </a:rPr>
              <a:t>The MSB is then left in or taken out (by resetting the MSB flip-flop) depending on the output of the comparator. </a:t>
            </a:r>
          </a:p>
          <a:p>
            <a:pPr algn="just"/>
            <a:r>
              <a:rPr lang="en-US" sz="1800" b="0" i="0" u="none" strike="noStrike" baseline="0">
                <a:latin typeface="Times New Roman" panose="02020603050405020304" pitchFamily="18" charset="0"/>
              </a:rPr>
              <a:t>Then the second MSB is set in, and a comparison is made to determine whether to reset the second MSB flip-flop. </a:t>
            </a:r>
          </a:p>
          <a:p>
            <a:pPr algn="just"/>
            <a:r>
              <a:rPr lang="en-US" sz="1800" b="0" i="0" u="none" strike="noStrike" baseline="0">
                <a:latin typeface="Times New Roman" panose="02020603050405020304" pitchFamily="18" charset="0"/>
              </a:rPr>
              <a:t>The process is repeated down to the LSB, and at this time the desired number is in the counter. </a:t>
            </a:r>
          </a:p>
          <a:p>
            <a:pPr algn="just"/>
            <a:r>
              <a:rPr lang="en-US" sz="1800" b="0" i="0" u="none" strike="noStrike" baseline="0">
                <a:latin typeface="Times New Roman" panose="02020603050405020304" pitchFamily="18" charset="0"/>
              </a:rPr>
              <a:t>Since the conversion involves operating on one flip-flop at a time, beginning with the MSB, a ring counter may be used for flip-flop selection.</a:t>
            </a:r>
          </a:p>
        </p:txBody>
      </p:sp>
    </p:spTree>
    <p:extLst>
      <p:ext uri="{BB962C8B-B14F-4D97-AF65-F5344CB8AC3E}">
        <p14:creationId xmlns:p14="http://schemas.microsoft.com/office/powerpoint/2010/main" val="324770438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18F434-B4CA-440F-B7C1-5145A8C3E3C3}"/>
              </a:ext>
            </a:extLst>
          </p:cNvPr>
          <p:cNvSpPr>
            <a:spLocks noGrp="1"/>
          </p:cNvSpPr>
          <p:nvPr>
            <p:ph idx="1"/>
          </p:nvPr>
        </p:nvSpPr>
        <p:spPr>
          <a:xfrm>
            <a:off x="827700" y="1371600"/>
            <a:ext cx="7859100" cy="4876806"/>
          </a:xfrm>
        </p:spPr>
        <p:txBody>
          <a:bodyPr>
            <a:normAutofit/>
          </a:bodyPr>
          <a:lstStyle/>
          <a:p>
            <a:pPr algn="just"/>
            <a:r>
              <a:rPr lang="en-US" sz="2000" b="0" i="0" u="none" strike="noStrike" baseline="0">
                <a:latin typeface="Times New Roman" panose="02020603050405020304" pitchFamily="18" charset="0"/>
              </a:rPr>
              <a:t>The successive approximation method thus is the process of approximating the analog voltage by trying 1 bit at a time beginning with the MSB. </a:t>
            </a:r>
          </a:p>
          <a:p>
            <a:pPr algn="just"/>
            <a:r>
              <a:rPr lang="en-US" sz="2000" b="0" i="0" u="none" strike="noStrike" baseline="0">
                <a:latin typeface="Times New Roman" panose="02020603050405020304" pitchFamily="18" charset="0"/>
              </a:rPr>
              <a:t>The operation is shown in diagram form in Fig. 12.30b. </a:t>
            </a:r>
          </a:p>
          <a:p>
            <a:pPr algn="just"/>
            <a:r>
              <a:rPr lang="en-US" sz="2000" b="0" i="0" u="none" strike="noStrike" baseline="0">
                <a:latin typeface="Times New Roman" panose="02020603050405020304" pitchFamily="18" charset="0"/>
              </a:rPr>
              <a:t>It can be seen from this diagram that each conversion takes the same time and requires one conversion cycle for each bit.</a:t>
            </a:r>
          </a:p>
          <a:p>
            <a:pPr algn="just"/>
            <a:r>
              <a:rPr lang="en-US" sz="2000" b="0" i="0" u="none" strike="noStrike" baseline="0">
                <a:latin typeface="Times New Roman" panose="02020603050405020304" pitchFamily="18" charset="0"/>
              </a:rPr>
              <a:t>Thus the total conversion time is equal to the number of bits, </a:t>
            </a:r>
            <a:r>
              <a:rPr lang="en-US" sz="2000" b="0" i="1" u="none" strike="noStrike" baseline="0">
                <a:latin typeface="Times New Roman" panose="02020603050405020304" pitchFamily="18" charset="0"/>
              </a:rPr>
              <a:t>n, </a:t>
            </a:r>
            <a:r>
              <a:rPr lang="en-US" sz="2000" b="0" i="0" u="none" strike="noStrike" baseline="0">
                <a:latin typeface="Times New Roman" panose="02020603050405020304" pitchFamily="18" charset="0"/>
              </a:rPr>
              <a:t>times the time required for one conversion cycle. </a:t>
            </a:r>
          </a:p>
          <a:p>
            <a:pPr algn="just"/>
            <a:r>
              <a:rPr lang="en-US" sz="2000" b="0" i="0" u="none" strike="noStrike" baseline="0">
                <a:latin typeface="Times New Roman" panose="02020603050405020304" pitchFamily="18" charset="0"/>
              </a:rPr>
              <a:t>One conversion cycle normally requires one cycle of the clock. </a:t>
            </a:r>
          </a:p>
          <a:p>
            <a:pPr algn="just"/>
            <a:r>
              <a:rPr lang="en-US" sz="2000" b="0" i="0" u="none" strike="noStrike" baseline="0">
                <a:latin typeface="Times New Roman" panose="02020603050405020304" pitchFamily="18" charset="0"/>
              </a:rPr>
              <a:t>As an example, an 10-bit converter operating with a 1MHz clock has a conversion time of 10 x 10</a:t>
            </a:r>
            <a:r>
              <a:rPr lang="en-US" sz="2000" b="0" i="0" u="none" strike="noStrike" baseline="30000">
                <a:latin typeface="Times New Roman" panose="02020603050405020304" pitchFamily="18" charset="0"/>
              </a:rPr>
              <a:t>-6</a:t>
            </a:r>
            <a:r>
              <a:rPr lang="en-US" sz="2000" b="0" i="0" u="none" strike="noStrike" baseline="0">
                <a:latin typeface="Times New Roman" panose="02020603050405020304" pitchFamily="18" charset="0"/>
              </a:rPr>
              <a:t> = 10</a:t>
            </a:r>
            <a:r>
              <a:rPr lang="en-US" sz="2000" b="0" i="0" u="none" strike="noStrike" baseline="30000">
                <a:latin typeface="Times New Roman" panose="02020603050405020304" pitchFamily="18" charset="0"/>
              </a:rPr>
              <a:t>-5</a:t>
            </a:r>
            <a:r>
              <a:rPr lang="en-US" sz="2000" b="0" i="0" u="none" strike="noStrike" baseline="0">
                <a:latin typeface="Times New Roman" panose="02020603050405020304" pitchFamily="18" charset="0"/>
              </a:rPr>
              <a:t> = 10 </a:t>
            </a:r>
            <a:r>
              <a:rPr lang="en-US" sz="2000" b="0" i="1" u="none" strike="noStrike" baseline="0">
                <a:latin typeface="Times New Roman" panose="02020603050405020304" pitchFamily="18" charset="0"/>
              </a:rPr>
              <a:t>μs.</a:t>
            </a:r>
            <a:endParaRPr lang="en-IN"/>
          </a:p>
          <a:p>
            <a:endParaRPr lang="en-IN"/>
          </a:p>
        </p:txBody>
      </p:sp>
    </p:spTree>
    <p:extLst>
      <p:ext uri="{BB962C8B-B14F-4D97-AF65-F5344CB8AC3E}">
        <p14:creationId xmlns:p14="http://schemas.microsoft.com/office/powerpoint/2010/main" val="134851290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E9117-3E7D-4144-998E-7F295533CE6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8F2B28E3-BFF1-437B-AC36-D052D60CF0F1}"/>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CD787451-700E-4CE5-AE27-B6974F29DE24}"/>
              </a:ext>
            </a:extLst>
          </p:cNvPr>
          <p:cNvPicPr>
            <a:picLocks noChangeAspect="1"/>
          </p:cNvPicPr>
          <p:nvPr/>
        </p:nvPicPr>
        <p:blipFill rotWithShape="1">
          <a:blip r:embed="rId2"/>
          <a:srcRect l="6666" t="20371" r="12500" b="5556"/>
          <a:stretch/>
        </p:blipFill>
        <p:spPr>
          <a:xfrm>
            <a:off x="655836" y="838200"/>
            <a:ext cx="7055381" cy="4419600"/>
          </a:xfrm>
          <a:prstGeom prst="rect">
            <a:avLst/>
          </a:prstGeom>
        </p:spPr>
      </p:pic>
    </p:spTree>
    <p:extLst>
      <p:ext uri="{BB962C8B-B14F-4D97-AF65-F5344CB8AC3E}">
        <p14:creationId xmlns:p14="http://schemas.microsoft.com/office/powerpoint/2010/main" val="29680643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D279C-AB8A-4926-8576-84BCD050C2E0}"/>
              </a:ext>
            </a:extLst>
          </p:cNvPr>
          <p:cNvSpPr>
            <a:spLocks noGrp="1"/>
          </p:cNvSpPr>
          <p:nvPr>
            <p:ph type="title"/>
          </p:nvPr>
        </p:nvSpPr>
        <p:spPr/>
        <p:txBody>
          <a:bodyPr/>
          <a:lstStyle/>
          <a:p>
            <a:r>
              <a:rPr lang="en-IN" b="1" dirty="0"/>
              <a:t>Resistive Divider</a:t>
            </a:r>
            <a:endParaRPr lang="en-IN" dirty="0"/>
          </a:p>
        </p:txBody>
      </p:sp>
      <p:sp>
        <p:nvSpPr>
          <p:cNvPr id="3" name="Content Placeholder 2">
            <a:extLst>
              <a:ext uri="{FF2B5EF4-FFF2-40B4-BE49-F238E27FC236}">
                <a16:creationId xmlns:a16="http://schemas.microsoft.com/office/drawing/2014/main" id="{72FD51E0-B5E3-4877-BBA2-27B310226621}"/>
              </a:ext>
            </a:extLst>
          </p:cNvPr>
          <p:cNvSpPr>
            <a:spLocks noGrp="1"/>
          </p:cNvSpPr>
          <p:nvPr>
            <p:ph idx="1"/>
          </p:nvPr>
        </p:nvSpPr>
        <p:spPr/>
        <p:txBody>
          <a:bodyPr/>
          <a:lstStyle/>
          <a:p>
            <a:endParaRPr lang="en-IN" dirty="0"/>
          </a:p>
        </p:txBody>
      </p:sp>
      <p:pic>
        <p:nvPicPr>
          <p:cNvPr id="4" name="Picture 3">
            <a:extLst>
              <a:ext uri="{FF2B5EF4-FFF2-40B4-BE49-F238E27FC236}">
                <a16:creationId xmlns:a16="http://schemas.microsoft.com/office/drawing/2014/main" id="{BDC20815-ED7E-4CCB-A309-6797F60B9E66}"/>
              </a:ext>
            </a:extLst>
          </p:cNvPr>
          <p:cNvPicPr>
            <a:picLocks noChangeAspect="1"/>
          </p:cNvPicPr>
          <p:nvPr/>
        </p:nvPicPr>
        <p:blipFill>
          <a:blip r:embed="rId2"/>
          <a:stretch>
            <a:fillRect/>
          </a:stretch>
        </p:blipFill>
        <p:spPr>
          <a:xfrm>
            <a:off x="1905000" y="2255483"/>
            <a:ext cx="5562600" cy="3154717"/>
          </a:xfrm>
          <a:prstGeom prst="rect">
            <a:avLst/>
          </a:prstGeom>
        </p:spPr>
      </p:pic>
    </p:spTree>
    <p:extLst>
      <p:ext uri="{BB962C8B-B14F-4D97-AF65-F5344CB8AC3E}">
        <p14:creationId xmlns:p14="http://schemas.microsoft.com/office/powerpoint/2010/main" val="402938302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E7B030A-3C65-4F19-8AE5-7924289806DE}"/>
              </a:ext>
            </a:extLst>
          </p:cNvPr>
          <p:cNvSpPr>
            <a:spLocks noGrp="1"/>
          </p:cNvSpPr>
          <p:nvPr>
            <p:ph idx="1"/>
          </p:nvPr>
        </p:nvSpPr>
        <p:spPr>
          <a:xfrm>
            <a:off x="827700" y="1523999"/>
            <a:ext cx="7782900" cy="4724407"/>
          </a:xfrm>
        </p:spPr>
        <p:txBody>
          <a:bodyPr/>
          <a:lstStyle/>
          <a:p>
            <a:pPr algn="just"/>
            <a:r>
              <a:rPr lang="en-US" sz="1800" b="0" i="0" u="none" strike="noStrike" baseline="0">
                <a:latin typeface="Times New Roman" panose="02020603050405020304" pitchFamily="18" charset="0"/>
              </a:rPr>
              <a:t>When dealing with conversion times this short, it is usually necessary to take into account the other delays in the system (e.g. switching time of the multiplexer, settling time of the ladder network, comparator delay, </a:t>
            </a:r>
            <a:r>
              <a:rPr lang="en-IN" sz="1800" b="0" i="0" u="none" strike="noStrike" baseline="0">
                <a:latin typeface="Times New Roman" panose="02020603050405020304" pitchFamily="18" charset="0"/>
              </a:rPr>
              <a:t>and settling time).</a:t>
            </a:r>
          </a:p>
          <a:p>
            <a:pPr algn="just"/>
            <a:r>
              <a:rPr lang="en-US" sz="1800" b="0" i="0" u="none" strike="noStrike" baseline="0">
                <a:latin typeface="Times New Roman" panose="02020603050405020304" pitchFamily="18" charset="0"/>
              </a:rPr>
              <a:t>All the logic blocks inside the dashed line in Fig. 12.30a, or some equivalent arrangement, are frequently constructed on a single MSI chip; this chip is called a </a:t>
            </a:r>
            <a:r>
              <a:rPr lang="en-US" sz="1800" b="0" i="1" u="none" strike="noStrike" baseline="0">
                <a:latin typeface="Times New Roman" panose="02020603050405020304" pitchFamily="18" charset="0"/>
              </a:rPr>
              <a:t>successive-approximation register </a:t>
            </a:r>
            <a:r>
              <a:rPr lang="en-US" sz="1800" b="0" i="0" u="none" strike="noStrike" baseline="0">
                <a:latin typeface="Times New Roman" panose="02020603050405020304" pitchFamily="18" charset="0"/>
              </a:rPr>
              <a:t>(SAR).</a:t>
            </a:r>
          </a:p>
          <a:p>
            <a:pPr algn="just"/>
            <a:r>
              <a:rPr lang="en-US" sz="1800" b="0" i="0" u="none" strike="noStrike" baseline="0">
                <a:latin typeface="Times New Roman" panose="02020603050405020304" pitchFamily="18" charset="0"/>
              </a:rPr>
              <a:t> For example, the Motorola MC6l08 shown in Fig. 12.28c is an 8-bit microprocessor-compatible </a:t>
            </a:r>
            <a:r>
              <a:rPr lang="en-US" sz="1800" b="0" i="1" u="none" strike="noStrike" baseline="0">
                <a:latin typeface="Times New Roman" panose="02020603050405020304" pitchFamily="18" charset="0"/>
              </a:rPr>
              <a:t>AID </a:t>
            </a:r>
            <a:r>
              <a:rPr lang="en-US" sz="1800" b="0" i="0" u="none" strike="noStrike" baseline="0">
                <a:latin typeface="Times New Roman" panose="02020603050405020304" pitchFamily="18" charset="0"/>
              </a:rPr>
              <a:t>converter that includes an SAR, </a:t>
            </a:r>
            <a:r>
              <a:rPr lang="en-US" sz="1800" b="0" i="1" u="none" strike="noStrike" baseline="0">
                <a:latin typeface="Arial" panose="020B0604020202020204" pitchFamily="34" charset="0"/>
              </a:rPr>
              <a:t>DI </a:t>
            </a:r>
            <a:r>
              <a:rPr lang="en-US" sz="1800" b="0" i="0" u="none" strike="noStrike" baseline="0">
                <a:latin typeface="Times New Roman" panose="02020603050405020304" pitchFamily="18" charset="0"/>
              </a:rPr>
              <a:t>A conversion capabilities, control logic, and buffered digital outputs, in a 28-pin DIP.</a:t>
            </a:r>
            <a:endParaRPr lang="en-IN"/>
          </a:p>
        </p:txBody>
      </p:sp>
    </p:spTree>
    <p:extLst>
      <p:ext uri="{BB962C8B-B14F-4D97-AF65-F5344CB8AC3E}">
        <p14:creationId xmlns:p14="http://schemas.microsoft.com/office/powerpoint/2010/main" val="110693659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D41AE-0609-4CC7-8F3B-4EF7BA0B182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966E6FC1-B8C0-438A-A98D-2254FB8937FD}"/>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6D158440-F0E2-4129-9F17-F6A62EBA9C6E}"/>
              </a:ext>
            </a:extLst>
          </p:cNvPr>
          <p:cNvPicPr>
            <a:picLocks noChangeAspect="1"/>
          </p:cNvPicPr>
          <p:nvPr/>
        </p:nvPicPr>
        <p:blipFill rotWithShape="1">
          <a:blip r:embed="rId2"/>
          <a:srcRect l="9167" t="32222" r="23333" b="12963"/>
          <a:stretch/>
        </p:blipFill>
        <p:spPr>
          <a:xfrm>
            <a:off x="1066800" y="1600200"/>
            <a:ext cx="6172200" cy="3733800"/>
          </a:xfrm>
          <a:prstGeom prst="rect">
            <a:avLst/>
          </a:prstGeom>
        </p:spPr>
      </p:pic>
    </p:spTree>
    <p:extLst>
      <p:ext uri="{BB962C8B-B14F-4D97-AF65-F5344CB8AC3E}">
        <p14:creationId xmlns:p14="http://schemas.microsoft.com/office/powerpoint/2010/main" val="41814393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2463B-907E-48DB-B51B-C5EFDD039AFA}"/>
              </a:ext>
            </a:extLst>
          </p:cNvPr>
          <p:cNvSpPr>
            <a:spLocks noGrp="1"/>
          </p:cNvSpPr>
          <p:nvPr>
            <p:ph type="title"/>
          </p:nvPr>
        </p:nvSpPr>
        <p:spPr>
          <a:xfrm>
            <a:off x="484710" y="452718"/>
            <a:ext cx="7055380" cy="690282"/>
          </a:xfrm>
        </p:spPr>
        <p:txBody>
          <a:bodyPr/>
          <a:lstStyle/>
          <a:p>
            <a:r>
              <a:rPr lang="en-IN" sz="1800" b="1" i="0" u="none" strike="noStrike" baseline="0">
                <a:latin typeface="Arial" panose="020B0604020202020204" pitchFamily="34" charset="0"/>
              </a:rPr>
              <a:t>The ADC0804</a:t>
            </a:r>
            <a:endParaRPr lang="en-IN"/>
          </a:p>
        </p:txBody>
      </p:sp>
      <p:sp>
        <p:nvSpPr>
          <p:cNvPr id="3" name="Content Placeholder 2">
            <a:extLst>
              <a:ext uri="{FF2B5EF4-FFF2-40B4-BE49-F238E27FC236}">
                <a16:creationId xmlns:a16="http://schemas.microsoft.com/office/drawing/2014/main" id="{B0DF76B8-51C2-49DE-AF48-697D18B52084}"/>
              </a:ext>
            </a:extLst>
          </p:cNvPr>
          <p:cNvSpPr>
            <a:spLocks noGrp="1"/>
          </p:cNvSpPr>
          <p:nvPr>
            <p:ph idx="1"/>
          </p:nvPr>
        </p:nvSpPr>
        <p:spPr>
          <a:xfrm>
            <a:off x="827700" y="1219201"/>
            <a:ext cx="7706700" cy="5029206"/>
          </a:xfrm>
        </p:spPr>
        <p:txBody>
          <a:bodyPr/>
          <a:lstStyle/>
          <a:p>
            <a:pPr algn="just"/>
            <a:r>
              <a:rPr lang="en-US" sz="1800" b="0" i="0" u="none" strike="noStrike" baseline="0">
                <a:latin typeface="Times New Roman" panose="02020603050405020304" pitchFamily="18" charset="0"/>
              </a:rPr>
              <a:t>The ADC0804 is an inexpensive and very popular </a:t>
            </a:r>
            <a:r>
              <a:rPr lang="en-US" sz="1800" b="0" i="1" u="none" strike="noStrike" baseline="0">
                <a:latin typeface="Arial" panose="020B0604020202020204" pitchFamily="34" charset="0"/>
              </a:rPr>
              <a:t>AID </a:t>
            </a:r>
            <a:r>
              <a:rPr lang="en-US" sz="1800" b="0" i="0" u="none" strike="noStrike" baseline="0">
                <a:latin typeface="Times New Roman" panose="02020603050405020304" pitchFamily="18" charset="0"/>
              </a:rPr>
              <a:t>converter which is available from a number of different manufacturers, including National Semiconductor. </a:t>
            </a:r>
          </a:p>
          <a:p>
            <a:pPr algn="just"/>
            <a:r>
              <a:rPr lang="en-US" sz="1800" b="0" i="0" u="none" strike="noStrike" baseline="0">
                <a:latin typeface="Times New Roman" panose="02020603050405020304" pitchFamily="18" charset="0"/>
              </a:rPr>
              <a:t>The ADC0804 is an 8-bit CMOS microprocessor compatible successive-approximation </a:t>
            </a:r>
            <a:r>
              <a:rPr lang="en-US" sz="1800" b="0" i="1" u="none" strike="noStrike" baseline="0">
                <a:latin typeface="Arial" panose="020B0604020202020204" pitchFamily="34" charset="0"/>
              </a:rPr>
              <a:t>AID </a:t>
            </a:r>
            <a:r>
              <a:rPr lang="en-US" sz="1800" b="0" i="0" u="none" strike="noStrike" baseline="0">
                <a:latin typeface="Times New Roman" panose="02020603050405020304" pitchFamily="18" charset="0"/>
              </a:rPr>
              <a:t>converter that is supplied in a 20-pin DIP. </a:t>
            </a:r>
          </a:p>
          <a:p>
            <a:pPr algn="just"/>
            <a:r>
              <a:rPr lang="en-US" sz="1800" b="0" i="0" u="none" strike="noStrike" baseline="0">
                <a:latin typeface="Times New Roman" panose="02020603050405020304" pitchFamily="18" charset="0"/>
              </a:rPr>
              <a:t>It is capable of digitizing an analog input voltage within the range </a:t>
            </a:r>
            <a:r>
              <a:rPr lang="en-US" sz="1800" b="0" i="0" u="none" strike="noStrike" baseline="0">
                <a:latin typeface="Arial" panose="020B0604020202020204" pitchFamily="34" charset="0"/>
              </a:rPr>
              <a:t>O </a:t>
            </a:r>
            <a:r>
              <a:rPr lang="en-US" sz="1800" b="0" i="0" u="none" strike="noStrike" baseline="0">
                <a:latin typeface="Times New Roman" panose="02020603050405020304" pitchFamily="18" charset="0"/>
              </a:rPr>
              <a:t>to </a:t>
            </a:r>
            <a:r>
              <a:rPr lang="en-US" sz="1800" b="0" i="0" u="none" strike="noStrike" baseline="0">
                <a:latin typeface="Arial" panose="020B0604020202020204" pitchFamily="34" charset="0"/>
              </a:rPr>
              <a:t>+ </a:t>
            </a:r>
            <a:r>
              <a:rPr lang="en-US" sz="1800" b="0" i="0" u="none" strike="noStrike" baseline="0">
                <a:latin typeface="Times New Roman" panose="02020603050405020304" pitchFamily="18" charset="0"/>
              </a:rPr>
              <a:t>5 V dc, and it only requires a single dc supply voltage-usually +5 Vdc.</a:t>
            </a:r>
          </a:p>
          <a:p>
            <a:pPr algn="just"/>
            <a:r>
              <a:rPr lang="en-US" sz="1800" b="0" i="0" u="none" strike="noStrike" baseline="0">
                <a:latin typeface="Times New Roman" panose="02020603050405020304" pitchFamily="18" charset="0"/>
              </a:rPr>
              <a:t> The digital outputs are both TTL- and CMOS-compatible.</a:t>
            </a:r>
          </a:p>
          <a:p>
            <a:pPr algn="just"/>
            <a:r>
              <a:rPr lang="en-US" sz="1800" b="0" i="0" u="none" strike="noStrike" baseline="0">
                <a:latin typeface="Times New Roman" panose="02020603050405020304" pitchFamily="18" charset="0"/>
              </a:rPr>
              <a:t>The block diagram of an ADC0804 is shown in Fig. 12.31. </a:t>
            </a:r>
          </a:p>
          <a:p>
            <a:pPr algn="just"/>
            <a:r>
              <a:rPr lang="en-US" sz="1800" b="0" i="0" u="none" strike="noStrike" baseline="0">
                <a:latin typeface="Times New Roman" panose="02020603050405020304" pitchFamily="18" charset="0"/>
              </a:rPr>
              <a:t>In this case, the controls are wired such that the converter operates continuously. This is the so-called </a:t>
            </a:r>
            <a:r>
              <a:rPr lang="en-US" sz="1800" b="0" i="1" u="none" strike="noStrike" baseline="0">
                <a:latin typeface="Times New Roman" panose="02020603050405020304" pitchFamily="18" charset="0"/>
              </a:rPr>
              <a:t>free-running mode. </a:t>
            </a:r>
          </a:p>
          <a:p>
            <a:pPr algn="just"/>
            <a:r>
              <a:rPr lang="en-US" sz="1800" b="0" i="0" u="none" strike="noStrike" baseline="0">
                <a:latin typeface="Times New Roman" panose="02020603050405020304" pitchFamily="18" charset="0"/>
              </a:rPr>
              <a:t>The 10-k.Q resistor, along with the 150-pF capacitor, establishes the frequency of operation according to </a:t>
            </a:r>
            <a:r>
              <a:rPr lang="en-US" sz="1800" b="0" i="1" u="none" strike="noStrike" baseline="0">
                <a:latin typeface="Times New Roman" panose="02020603050405020304" pitchFamily="18" charset="0"/>
              </a:rPr>
              <a:t>f=</a:t>
            </a:r>
            <a:r>
              <a:rPr lang="en-US" sz="1800" b="0" i="0" u="none" strike="noStrike" baseline="0">
                <a:latin typeface="Times New Roman" panose="02020603050405020304" pitchFamily="18" charset="0"/>
              </a:rPr>
              <a:t>1/1.l(RC).</a:t>
            </a:r>
            <a:endParaRPr lang="en-IN"/>
          </a:p>
        </p:txBody>
      </p:sp>
    </p:spTree>
    <p:extLst>
      <p:ext uri="{BB962C8B-B14F-4D97-AF65-F5344CB8AC3E}">
        <p14:creationId xmlns:p14="http://schemas.microsoft.com/office/powerpoint/2010/main" val="85026159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A950F-D462-468D-AA7C-03D635E1A5B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9C7D5663-6DC3-4428-904B-710421BF4EFA}"/>
              </a:ext>
            </a:extLst>
          </p:cNvPr>
          <p:cNvSpPr>
            <a:spLocks noGrp="1"/>
          </p:cNvSpPr>
          <p:nvPr>
            <p:ph idx="1"/>
          </p:nvPr>
        </p:nvSpPr>
        <p:spPr/>
        <p:txBody>
          <a:bodyPr/>
          <a:lstStyle/>
          <a:p>
            <a:endParaRPr lang="en-US"/>
          </a:p>
          <a:p>
            <a:endParaRPr lang="en-IN"/>
          </a:p>
          <a:p>
            <a:endParaRPr lang="en-IN"/>
          </a:p>
          <a:p>
            <a:endParaRPr lang="en-IN"/>
          </a:p>
          <a:p>
            <a:endParaRPr lang="en-IN"/>
          </a:p>
          <a:p>
            <a:endParaRPr lang="en-IN"/>
          </a:p>
          <a:p>
            <a:endParaRPr lang="en-IN"/>
          </a:p>
          <a:p>
            <a:endParaRPr lang="en-IN"/>
          </a:p>
        </p:txBody>
      </p:sp>
      <p:pic>
        <p:nvPicPr>
          <p:cNvPr id="5" name="Picture 4">
            <a:extLst>
              <a:ext uri="{FF2B5EF4-FFF2-40B4-BE49-F238E27FC236}">
                <a16:creationId xmlns:a16="http://schemas.microsoft.com/office/drawing/2014/main" id="{F3B9868A-C9A9-4101-A93E-6CCA4E1AC79A}"/>
              </a:ext>
            </a:extLst>
          </p:cNvPr>
          <p:cNvPicPr>
            <a:picLocks noChangeAspect="1"/>
          </p:cNvPicPr>
          <p:nvPr/>
        </p:nvPicPr>
        <p:blipFill rotWithShape="1">
          <a:blip r:embed="rId2"/>
          <a:srcRect l="22842" t="19364" r="22500" b="5555"/>
          <a:stretch/>
        </p:blipFill>
        <p:spPr>
          <a:xfrm>
            <a:off x="1684537" y="575924"/>
            <a:ext cx="4997980" cy="4195481"/>
          </a:xfrm>
          <a:prstGeom prst="rect">
            <a:avLst/>
          </a:prstGeom>
        </p:spPr>
      </p:pic>
      <p:pic>
        <p:nvPicPr>
          <p:cNvPr id="6" name="Picture 5">
            <a:extLst>
              <a:ext uri="{FF2B5EF4-FFF2-40B4-BE49-F238E27FC236}">
                <a16:creationId xmlns:a16="http://schemas.microsoft.com/office/drawing/2014/main" id="{801B754B-6CBF-49F0-AFFE-317366F21696}"/>
              </a:ext>
            </a:extLst>
          </p:cNvPr>
          <p:cNvPicPr>
            <a:picLocks noChangeAspect="1"/>
          </p:cNvPicPr>
          <p:nvPr/>
        </p:nvPicPr>
        <p:blipFill rotWithShape="1">
          <a:blip r:embed="rId3"/>
          <a:srcRect l="29166" t="38148" r="32500" b="41111"/>
          <a:stretch/>
        </p:blipFill>
        <p:spPr>
          <a:xfrm>
            <a:off x="2259800" y="5029200"/>
            <a:ext cx="3505200" cy="1066800"/>
          </a:xfrm>
          <a:prstGeom prst="rect">
            <a:avLst/>
          </a:prstGeom>
        </p:spPr>
      </p:pic>
    </p:spTree>
    <p:extLst>
      <p:ext uri="{BB962C8B-B14F-4D97-AF65-F5344CB8AC3E}">
        <p14:creationId xmlns:p14="http://schemas.microsoft.com/office/powerpoint/2010/main" val="411140642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906E6-5DD4-4106-8CDC-DCC142C54A02}"/>
              </a:ext>
            </a:extLst>
          </p:cNvPr>
          <p:cNvSpPr>
            <a:spLocks noGrp="1"/>
          </p:cNvSpPr>
          <p:nvPr>
            <p:ph type="title"/>
          </p:nvPr>
        </p:nvSpPr>
        <p:spPr>
          <a:xfrm>
            <a:off x="484710" y="452718"/>
            <a:ext cx="7055380" cy="537882"/>
          </a:xfrm>
        </p:spPr>
        <p:txBody>
          <a:bodyPr/>
          <a:lstStyle/>
          <a:p>
            <a:r>
              <a:rPr lang="en-IN" sz="1800" b="1" i="0" u="none" strike="noStrike" baseline="0">
                <a:latin typeface="Arial" panose="020B0604020202020204" pitchFamily="34" charset="0"/>
              </a:rPr>
              <a:t>Section Counters</a:t>
            </a:r>
            <a:endParaRPr lang="en-IN"/>
          </a:p>
        </p:txBody>
      </p:sp>
      <p:sp>
        <p:nvSpPr>
          <p:cNvPr id="3" name="Content Placeholder 2">
            <a:extLst>
              <a:ext uri="{FF2B5EF4-FFF2-40B4-BE49-F238E27FC236}">
                <a16:creationId xmlns:a16="http://schemas.microsoft.com/office/drawing/2014/main" id="{672D772A-8520-41AD-9A97-19281221E4C1}"/>
              </a:ext>
            </a:extLst>
          </p:cNvPr>
          <p:cNvSpPr>
            <a:spLocks noGrp="1"/>
          </p:cNvSpPr>
          <p:nvPr>
            <p:ph idx="1"/>
          </p:nvPr>
        </p:nvSpPr>
        <p:spPr>
          <a:xfrm>
            <a:off x="609600" y="990601"/>
            <a:ext cx="7620000" cy="5257806"/>
          </a:xfrm>
        </p:spPr>
        <p:txBody>
          <a:bodyPr/>
          <a:lstStyle/>
          <a:p>
            <a:pPr algn="just"/>
            <a:r>
              <a:rPr lang="en-US" sz="1800" b="0" i="0" u="none" strike="noStrike" baseline="0">
                <a:latin typeface="Times New Roman" panose="02020603050405020304" pitchFamily="18" charset="0"/>
              </a:rPr>
              <a:t>Another method for reducing the total conversion time of a simple counter converter is to divide the counter into sections.</a:t>
            </a:r>
          </a:p>
          <a:p>
            <a:pPr algn="just"/>
            <a:r>
              <a:rPr lang="en-US" sz="1800" b="0" i="0" u="none" strike="noStrike" baseline="0">
                <a:latin typeface="Times New Roman" panose="02020603050405020304" pitchFamily="18" charset="0"/>
              </a:rPr>
              <a:t> Such a configuration is called a </a:t>
            </a:r>
            <a:r>
              <a:rPr lang="en-US" sz="1800" b="0" i="1" u="none" strike="noStrike" baseline="0">
                <a:latin typeface="Times New Roman" panose="02020603050405020304" pitchFamily="18" charset="0"/>
              </a:rPr>
              <a:t>section counter. </a:t>
            </a:r>
          </a:p>
          <a:p>
            <a:pPr algn="just"/>
            <a:r>
              <a:rPr lang="en-US" sz="1800" b="0" i="0" u="none" strike="noStrike" baseline="0">
                <a:latin typeface="Times New Roman" panose="02020603050405020304" pitchFamily="18" charset="0"/>
              </a:rPr>
              <a:t>To determine how the total conversion time might be reduced by this method, assume that we have a standard 8-bit counter. </a:t>
            </a:r>
          </a:p>
          <a:p>
            <a:pPr algn="just"/>
            <a:r>
              <a:rPr lang="en-US" sz="1800" b="0" i="0" u="none" strike="noStrike" baseline="0">
                <a:latin typeface="Times New Roman" panose="02020603050405020304" pitchFamily="18" charset="0"/>
              </a:rPr>
              <a:t>If this counter is divided into two equal counters of 4 bits each, we haye a section converter. </a:t>
            </a:r>
          </a:p>
          <a:p>
            <a:pPr algn="just"/>
            <a:r>
              <a:rPr lang="en-US" sz="1800" b="0" i="0" u="none" strike="noStrike" baseline="0">
                <a:latin typeface="Times New Roman" panose="02020603050405020304" pitchFamily="18" charset="0"/>
              </a:rPr>
              <a:t>The converter operates by setting the section containing the four LSBs to all Is and then advancing the other sections until the ladder voltage exceeds the input voltage. </a:t>
            </a:r>
          </a:p>
          <a:p>
            <a:pPr algn="just"/>
            <a:r>
              <a:rPr lang="en-US" sz="1800" b="0" i="0" u="none" strike="noStrike" baseline="0">
                <a:latin typeface="Times New Roman" panose="02020603050405020304" pitchFamily="18" charset="0"/>
              </a:rPr>
              <a:t>At this point the four LSBs are all reset, and this section of the counter is then advanced until the ladder voltage equals the input voltage.</a:t>
            </a:r>
            <a:endParaRPr lang="en-IN"/>
          </a:p>
        </p:txBody>
      </p:sp>
    </p:spTree>
    <p:extLst>
      <p:ext uri="{BB962C8B-B14F-4D97-AF65-F5344CB8AC3E}">
        <p14:creationId xmlns:p14="http://schemas.microsoft.com/office/powerpoint/2010/main" val="80816398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5FCF13-0E97-42A9-A5E0-BC67462AC169}"/>
              </a:ext>
            </a:extLst>
          </p:cNvPr>
          <p:cNvSpPr>
            <a:spLocks noGrp="1"/>
          </p:cNvSpPr>
          <p:nvPr>
            <p:ph idx="1"/>
          </p:nvPr>
        </p:nvSpPr>
        <p:spPr>
          <a:xfrm>
            <a:off x="827700" y="1295399"/>
            <a:ext cx="8011500" cy="4953007"/>
          </a:xfrm>
        </p:spPr>
        <p:txBody>
          <a:bodyPr/>
          <a:lstStyle/>
          <a:p>
            <a:pPr algn="just"/>
            <a:r>
              <a:rPr lang="en-US" sz="1800" b="0" i="0" u="none" strike="noStrike" baseline="0">
                <a:latin typeface="Times New Roman" panose="02020603050405020304" pitchFamily="18" charset="0"/>
              </a:rPr>
              <a:t>Notice that a maximum of 2</a:t>
            </a:r>
            <a:r>
              <a:rPr lang="en-US" sz="1800" b="0" i="0" u="none" strike="noStrike" baseline="30000">
                <a:latin typeface="Arial" panose="020B0604020202020204" pitchFamily="34" charset="0"/>
              </a:rPr>
              <a:t>4</a:t>
            </a:r>
            <a:r>
              <a:rPr lang="en-US" sz="1800" b="0" i="0" u="none" strike="noStrike" baseline="0">
                <a:latin typeface="Arial" panose="020B0604020202020204" pitchFamily="34" charset="0"/>
              </a:rPr>
              <a:t> </a:t>
            </a:r>
            <a:r>
              <a:rPr lang="en-US" sz="1800" b="0" i="0" u="none" strike="noStrike" baseline="0">
                <a:latin typeface="Times New Roman" panose="02020603050405020304" pitchFamily="18" charset="0"/>
              </a:rPr>
              <a:t>= 16 counts is required for each section to count full scale. </a:t>
            </a:r>
          </a:p>
          <a:p>
            <a:pPr algn="just"/>
            <a:r>
              <a:rPr lang="en-US" sz="1800" b="0" i="0" u="none" strike="noStrike" baseline="0">
                <a:latin typeface="Times New Roman" panose="02020603050405020304" pitchFamily="18" charset="0"/>
              </a:rPr>
              <a:t>Thus this method requires only 2 x 2</a:t>
            </a:r>
            <a:r>
              <a:rPr lang="en-US" sz="1800" b="0" i="0" u="none" strike="noStrike" baseline="30000">
                <a:latin typeface="Arial" panose="020B0604020202020204" pitchFamily="34" charset="0"/>
              </a:rPr>
              <a:t>4</a:t>
            </a:r>
            <a:r>
              <a:rPr lang="en-US" sz="1800" b="0" i="0" u="none" strike="noStrike" baseline="0">
                <a:latin typeface="Arial" panose="020B0604020202020204" pitchFamily="34" charset="0"/>
              </a:rPr>
              <a:t> = </a:t>
            </a:r>
            <a:r>
              <a:rPr lang="en-US" sz="1800" b="0" i="0" u="none" strike="noStrike" baseline="0">
                <a:latin typeface="Times New Roman" panose="02020603050405020304" pitchFamily="18" charset="0"/>
              </a:rPr>
              <a:t>2</a:t>
            </a:r>
            <a:r>
              <a:rPr lang="en-US" sz="1800" b="0" i="0" u="none" strike="noStrike" baseline="30000">
                <a:latin typeface="Arial" panose="020B0604020202020204" pitchFamily="34" charset="0"/>
              </a:rPr>
              <a:t>5</a:t>
            </a:r>
            <a:r>
              <a:rPr lang="en-US" sz="1800" b="0" i="0" u="none" strike="noStrike" baseline="0">
                <a:latin typeface="Arial" panose="020B0604020202020204" pitchFamily="34" charset="0"/>
              </a:rPr>
              <a:t> </a:t>
            </a:r>
            <a:r>
              <a:rPr lang="en-US" sz="1800" b="0" i="0" u="none" strike="noStrike" baseline="0">
                <a:latin typeface="Times New Roman" panose="02020603050405020304" pitchFamily="18" charset="0"/>
              </a:rPr>
              <a:t>= 32 counts to reach full scale. </a:t>
            </a:r>
          </a:p>
          <a:p>
            <a:pPr algn="just"/>
            <a:r>
              <a:rPr lang="en-US" sz="1800" b="0" i="0" u="none" strike="noStrike" baseline="0">
                <a:latin typeface="Times New Roman" panose="02020603050405020304" pitchFamily="18" charset="0"/>
              </a:rPr>
              <a:t>This is a considerable reduction over the 2</a:t>
            </a:r>
            <a:r>
              <a:rPr lang="en-US" sz="1800" b="0" i="0" u="none" strike="noStrike" baseline="30000">
                <a:latin typeface="Arial" panose="020B0604020202020204" pitchFamily="34" charset="0"/>
              </a:rPr>
              <a:t>8</a:t>
            </a:r>
            <a:r>
              <a:rPr lang="en-US" sz="1800" b="0" i="0" u="none" strike="noStrike" baseline="0">
                <a:latin typeface="Arial" panose="020B0604020202020204" pitchFamily="34" charset="0"/>
              </a:rPr>
              <a:t> = </a:t>
            </a:r>
            <a:r>
              <a:rPr lang="en-US" sz="1800" b="0" i="0" u="none" strike="noStrike" baseline="0">
                <a:latin typeface="Times New Roman" panose="02020603050405020304" pitchFamily="18" charset="0"/>
              </a:rPr>
              <a:t>256 counts required for the straight 8-bit counter. </a:t>
            </a:r>
          </a:p>
          <a:p>
            <a:pPr algn="just"/>
            <a:r>
              <a:rPr lang="en-US" sz="1800" b="0" i="0" u="none" strike="noStrike" baseline="0">
                <a:latin typeface="Times New Roman" panose="02020603050405020304" pitchFamily="18" charset="0"/>
              </a:rPr>
              <a:t>There is, of course, some extra time required to set the counters initially and to switch from counter to counter during the conversion. </a:t>
            </a:r>
          </a:p>
          <a:p>
            <a:pPr algn="just"/>
            <a:r>
              <a:rPr lang="en-US" sz="1800" b="0" i="0" u="none" strike="noStrike" baseline="0">
                <a:latin typeface="Times New Roman" panose="02020603050405020304" pitchFamily="18" charset="0"/>
              </a:rPr>
              <a:t>This logical operation time is very small, however, compared with the total time saved by this method.</a:t>
            </a:r>
          </a:p>
          <a:p>
            <a:pPr algn="just"/>
            <a:r>
              <a:rPr lang="en-US" sz="1800" b="0" i="0" u="none" strike="noStrike" baseline="0">
                <a:latin typeface="Times New Roman" panose="02020603050405020304" pitchFamily="18" charset="0"/>
              </a:rPr>
              <a:t>This type of converter is quite often used for digital voltmeters, since it is very convenient to divide the counters by counts of 10.</a:t>
            </a:r>
          </a:p>
          <a:p>
            <a:pPr algn="just"/>
            <a:r>
              <a:rPr lang="en-US" sz="1800" b="0" i="0" u="none" strike="noStrike" baseline="0">
                <a:latin typeface="Times New Roman" panose="02020603050405020304" pitchFamily="18" charset="0"/>
              </a:rPr>
              <a:t> Each counter is then used to represent one of the digits of the decimal number appearing at the output of the voltmeter.</a:t>
            </a:r>
            <a:endParaRPr lang="en-IN"/>
          </a:p>
        </p:txBody>
      </p:sp>
    </p:spTree>
    <p:extLst>
      <p:ext uri="{BB962C8B-B14F-4D97-AF65-F5344CB8AC3E}">
        <p14:creationId xmlns:p14="http://schemas.microsoft.com/office/powerpoint/2010/main" val="325707746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2C644-841C-4440-9D44-7D833DC2BBDC}"/>
              </a:ext>
            </a:extLst>
          </p:cNvPr>
          <p:cNvSpPr>
            <a:spLocks noGrp="1"/>
          </p:cNvSpPr>
          <p:nvPr>
            <p:ph type="title"/>
          </p:nvPr>
        </p:nvSpPr>
        <p:spPr>
          <a:xfrm>
            <a:off x="228600" y="452718"/>
            <a:ext cx="7924800" cy="918882"/>
          </a:xfrm>
        </p:spPr>
        <p:txBody>
          <a:bodyPr/>
          <a:lstStyle/>
          <a:p>
            <a:r>
              <a:rPr lang="en-US" dirty="0"/>
              <a:t>A/</a:t>
            </a:r>
            <a:r>
              <a:rPr lang="en-US"/>
              <a:t>D Accuracy and Resolution</a:t>
            </a:r>
            <a:endParaRPr lang="en-IN" dirty="0"/>
          </a:p>
        </p:txBody>
      </p:sp>
      <p:sp>
        <p:nvSpPr>
          <p:cNvPr id="3" name="Content Placeholder 2">
            <a:extLst>
              <a:ext uri="{FF2B5EF4-FFF2-40B4-BE49-F238E27FC236}">
                <a16:creationId xmlns:a16="http://schemas.microsoft.com/office/drawing/2014/main" id="{ACF0884A-5ED2-4C57-B298-5C4938CC6307}"/>
              </a:ext>
            </a:extLst>
          </p:cNvPr>
          <p:cNvSpPr>
            <a:spLocks noGrp="1"/>
          </p:cNvSpPr>
          <p:nvPr>
            <p:ph idx="1"/>
          </p:nvPr>
        </p:nvSpPr>
        <p:spPr>
          <a:xfrm>
            <a:off x="609600" y="1371601"/>
            <a:ext cx="7848600" cy="4876806"/>
          </a:xfrm>
        </p:spPr>
        <p:txBody>
          <a:bodyPr/>
          <a:lstStyle/>
          <a:p>
            <a:pPr algn="l"/>
            <a:r>
              <a:rPr lang="en-US" sz="1800" b="0" i="0" u="none" strike="noStrike" baseline="0">
                <a:latin typeface="Times New Roman" panose="02020603050405020304" pitchFamily="18" charset="0"/>
              </a:rPr>
              <a:t>Since the </a:t>
            </a:r>
            <a:r>
              <a:rPr lang="en-US" sz="1800" b="0" i="1" u="none" strike="noStrike" baseline="0">
                <a:latin typeface="Arial" panose="020B0604020202020204" pitchFamily="34" charset="0"/>
              </a:rPr>
              <a:t>AID </a:t>
            </a:r>
            <a:r>
              <a:rPr lang="en-US" sz="1800" b="0" i="0" u="none" strike="noStrike" baseline="0">
                <a:latin typeface="Times New Roman" panose="02020603050405020304" pitchFamily="18" charset="0"/>
              </a:rPr>
              <a:t>converter is a closed-loop system involving both analog and digital systems, the overall accuracy must include errors from both the analog and digital positions. </a:t>
            </a:r>
          </a:p>
          <a:p>
            <a:pPr algn="l"/>
            <a:r>
              <a:rPr lang="en-US" sz="1800" b="0" i="0" u="none" strike="noStrike" baseline="0">
                <a:latin typeface="Times New Roman" panose="02020603050405020304" pitchFamily="18" charset="0"/>
              </a:rPr>
              <a:t>In determining the overall accuracy it is easiest to separate the two sources of error.</a:t>
            </a:r>
          </a:p>
          <a:p>
            <a:pPr algn="l"/>
            <a:r>
              <a:rPr lang="en-US" sz="1800" b="0" i="0" u="none" strike="noStrike" baseline="0">
                <a:latin typeface="Times New Roman" panose="02020603050405020304" pitchFamily="18" charset="0"/>
              </a:rPr>
              <a:t>If we assume that all components are operating properly, the source of the digital error is simply determined by the resolution of the system. </a:t>
            </a:r>
          </a:p>
          <a:p>
            <a:pPr algn="l"/>
            <a:r>
              <a:rPr lang="en-US" sz="1800" b="0" i="0" u="none" strike="noStrike" baseline="0">
                <a:latin typeface="Times New Roman" panose="02020603050405020304" pitchFamily="18" charset="0"/>
              </a:rPr>
              <a:t>In digitizing an analog voltage, we are trying to represent a continuous analog</a:t>
            </a:r>
          </a:p>
          <a:p>
            <a:pPr algn="l"/>
            <a:r>
              <a:rPr lang="en-US" sz="1800" b="0" i="0" u="none" strike="noStrike" baseline="0">
                <a:latin typeface="Times New Roman" panose="02020603050405020304" pitchFamily="18" charset="0"/>
              </a:rPr>
              <a:t>voltage by an equivalent set of digital numbers.</a:t>
            </a:r>
          </a:p>
          <a:p>
            <a:pPr algn="l"/>
            <a:r>
              <a:rPr lang="en-US" sz="1800" b="0" i="0" u="none" strike="noStrike" baseline="0">
                <a:latin typeface="Times New Roman" panose="02020603050405020304" pitchFamily="18" charset="0"/>
              </a:rPr>
              <a:t>When the digital levels are converted back into analog form by the ladder, the output is the familiar staircase waveform.</a:t>
            </a:r>
          </a:p>
          <a:p>
            <a:pPr algn="l"/>
            <a:r>
              <a:rPr lang="en-US" sz="1800" b="0" i="0" u="none" strike="noStrike" baseline="0">
                <a:latin typeface="Times New Roman" panose="02020603050405020304" pitchFamily="18" charset="0"/>
              </a:rPr>
              <a:t>In trying to reproduce the analog input signal, the best we can do is to get on the step which most nearly equals the input voltage in amplitude.</a:t>
            </a:r>
            <a:endParaRPr lang="en-IN"/>
          </a:p>
        </p:txBody>
      </p:sp>
    </p:spTree>
    <p:extLst>
      <p:ext uri="{BB962C8B-B14F-4D97-AF65-F5344CB8AC3E}">
        <p14:creationId xmlns:p14="http://schemas.microsoft.com/office/powerpoint/2010/main" val="261416721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EAA194F-6687-4245-869B-0A9E3C2F43A4}"/>
              </a:ext>
            </a:extLst>
          </p:cNvPr>
          <p:cNvSpPr>
            <a:spLocks noGrp="1"/>
          </p:cNvSpPr>
          <p:nvPr>
            <p:ph idx="1"/>
          </p:nvPr>
        </p:nvSpPr>
        <p:spPr>
          <a:xfrm>
            <a:off x="457200" y="457200"/>
            <a:ext cx="8382000" cy="5791207"/>
          </a:xfrm>
        </p:spPr>
        <p:txBody>
          <a:bodyPr>
            <a:normAutofit fontScale="92500" lnSpcReduction="20000"/>
          </a:bodyPr>
          <a:lstStyle/>
          <a:p>
            <a:pPr algn="l"/>
            <a:r>
              <a:rPr lang="en-US" sz="1800" b="0" i="0" u="none" strike="noStrike" baseline="0">
                <a:latin typeface="Times New Roman" panose="02020603050405020304" pitchFamily="18" charset="0"/>
              </a:rPr>
              <a:t>The simple fact that the ladder voltage has steps in it leads to the digital error in the system. </a:t>
            </a:r>
          </a:p>
          <a:p>
            <a:pPr algn="l"/>
            <a:r>
              <a:rPr lang="en-US" sz="1800" b="0" i="0" u="none" strike="noStrike" baseline="0">
                <a:latin typeface="Times New Roman" panose="02020603050405020304" pitchFamily="18" charset="0"/>
              </a:rPr>
              <a:t>The smallest digital step, or quantum, is due to the LSB and can be made smaller only by increasing the number of bits in the counter. </a:t>
            </a:r>
          </a:p>
          <a:p>
            <a:pPr algn="l"/>
            <a:r>
              <a:rPr lang="en-US" sz="1800" b="0" i="0" u="none" strike="noStrike" baseline="0">
                <a:latin typeface="Times New Roman" panose="02020603050405020304" pitchFamily="18" charset="0"/>
              </a:rPr>
              <a:t>This inherent error is often called the </a:t>
            </a:r>
            <a:r>
              <a:rPr lang="en-US" sz="1800" b="0" i="1" u="none" strike="noStrike" baseline="0">
                <a:latin typeface="Times New Roman" panose="02020603050405020304" pitchFamily="18" charset="0"/>
              </a:rPr>
              <a:t>quantization error </a:t>
            </a:r>
            <a:r>
              <a:rPr lang="en-US" sz="1800" b="0" i="0" u="none" strike="noStrike" baseline="0">
                <a:latin typeface="Times New Roman" panose="02020603050405020304" pitchFamily="18" charset="0"/>
              </a:rPr>
              <a:t>and is commonly ± 1 bit.</a:t>
            </a:r>
          </a:p>
          <a:p>
            <a:pPr algn="l"/>
            <a:r>
              <a:rPr lang="en-US" sz="1800" b="0" i="0" u="none" strike="noStrike" baseline="0">
                <a:latin typeface="Times New Roman" panose="02020603050405020304" pitchFamily="18" charset="0"/>
              </a:rPr>
              <a:t> If the comparator is centered, as with the continuous converter, the quantization error can be made ± 1/2 LSB.</a:t>
            </a:r>
          </a:p>
          <a:p>
            <a:pPr algn="l"/>
            <a:r>
              <a:rPr lang="en-US" sz="1800" b="0" i="0" u="none" strike="noStrike" baseline="0">
                <a:latin typeface="Times New Roman" panose="02020603050405020304" pitchFamily="18" charset="0"/>
              </a:rPr>
              <a:t>The main source of analog error in the </a:t>
            </a:r>
            <a:r>
              <a:rPr lang="en-US" sz="1800" b="0" i="1" u="none" strike="noStrike" baseline="0">
                <a:latin typeface="Arial" panose="020B0604020202020204" pitchFamily="34" charset="0"/>
              </a:rPr>
              <a:t>AID </a:t>
            </a:r>
            <a:r>
              <a:rPr lang="en-US" sz="1800" b="0" i="0" u="none" strike="noStrike" baseline="0">
                <a:latin typeface="Times New Roman" panose="02020603050405020304" pitchFamily="18" charset="0"/>
              </a:rPr>
              <a:t>converter is probably the comparator.</a:t>
            </a:r>
          </a:p>
          <a:p>
            <a:pPr algn="l"/>
            <a:r>
              <a:rPr lang="en-US" sz="1800" b="0" i="0" u="none" strike="noStrike" baseline="0">
                <a:latin typeface="Times New Roman" panose="02020603050405020304" pitchFamily="18" charset="0"/>
              </a:rPr>
              <a:t> Other sources of error are the resistors in the ladder, the reference-voltage supply ripple, and noise. </a:t>
            </a:r>
          </a:p>
          <a:p>
            <a:pPr algn="l"/>
            <a:r>
              <a:rPr lang="en-US" sz="1800" b="0" i="0" u="none" strike="noStrike" baseline="0">
                <a:latin typeface="Times New Roman" panose="02020603050405020304" pitchFamily="18" charset="0"/>
              </a:rPr>
              <a:t>These can, however, usually be made secondary to the sources of error in the comparator.</a:t>
            </a:r>
          </a:p>
          <a:p>
            <a:pPr algn="l"/>
            <a:r>
              <a:rPr lang="en-US" sz="1800" b="0" i="0" u="none" strike="noStrike" baseline="0">
                <a:latin typeface="Times New Roman" panose="02020603050405020304" pitchFamily="18" charset="0"/>
              </a:rPr>
              <a:t>The sources of error in the comparator are centered around variations in the dc switching point. </a:t>
            </a:r>
          </a:p>
          <a:p>
            <a:pPr algn="l"/>
            <a:r>
              <a:rPr lang="en-US" sz="1800" b="0" i="0" u="none" strike="noStrike" baseline="0">
                <a:latin typeface="Times New Roman" panose="02020603050405020304" pitchFamily="18" charset="0"/>
              </a:rPr>
              <a:t>The dc switching point is the difference between the input voltage levels that cause the output to change state.</a:t>
            </a:r>
          </a:p>
          <a:p>
            <a:pPr algn="l"/>
            <a:r>
              <a:rPr lang="en-US" sz="1800" b="0" i="0" u="none" strike="noStrike" baseline="0">
                <a:latin typeface="Times New Roman" panose="02020603050405020304" pitchFamily="18" charset="0"/>
              </a:rPr>
              <a:t>Variations in switching are due primarily to offset, gain, and linearity of the amplifier used in the comparator.</a:t>
            </a:r>
          </a:p>
          <a:p>
            <a:pPr algn="l"/>
            <a:r>
              <a:rPr lang="en-US" sz="1800" b="0" i="0" u="none" strike="noStrike" baseline="0">
                <a:latin typeface="Times New Roman" panose="02020603050405020304" pitchFamily="18" charset="0"/>
              </a:rPr>
              <a:t>These parameters usually vary slightly with input voltage levels and quite often with temperature.</a:t>
            </a:r>
          </a:p>
          <a:p>
            <a:pPr algn="l"/>
            <a:r>
              <a:rPr lang="en-US" sz="1800" b="0" i="0" u="none" strike="noStrike" baseline="0">
                <a:latin typeface="Times New Roman" panose="02020603050405020304" pitchFamily="18" charset="0"/>
              </a:rPr>
              <a:t> It is these changes which give rise to the analog error in the system.</a:t>
            </a:r>
            <a:endParaRPr lang="en-IN"/>
          </a:p>
        </p:txBody>
      </p:sp>
    </p:spTree>
    <p:extLst>
      <p:ext uri="{BB962C8B-B14F-4D97-AF65-F5344CB8AC3E}">
        <p14:creationId xmlns:p14="http://schemas.microsoft.com/office/powerpoint/2010/main" val="119991028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8E6B289-F464-44DD-8D27-F91C2327216F}"/>
              </a:ext>
            </a:extLst>
          </p:cNvPr>
          <p:cNvSpPr>
            <a:spLocks noGrp="1"/>
          </p:cNvSpPr>
          <p:nvPr>
            <p:ph idx="1"/>
          </p:nvPr>
        </p:nvSpPr>
        <p:spPr>
          <a:xfrm>
            <a:off x="827700" y="1066801"/>
            <a:ext cx="6711654" cy="5181606"/>
          </a:xfrm>
        </p:spPr>
        <p:txBody>
          <a:bodyPr/>
          <a:lstStyle/>
          <a:p>
            <a:pPr algn="just"/>
            <a:r>
              <a:rPr lang="en-US" sz="1800" b="0" i="0" u="none" strike="noStrike" baseline="0">
                <a:latin typeface="Times New Roman" panose="02020603050405020304" pitchFamily="18" charset="0"/>
              </a:rPr>
              <a:t>In general, it is considered good practice to construct converters having analog and digital errors of approximately the same magnitudes.</a:t>
            </a:r>
          </a:p>
          <a:p>
            <a:pPr algn="just"/>
            <a:r>
              <a:rPr lang="en-US" sz="1800" b="0" i="0" u="none" strike="noStrike" baseline="0">
                <a:latin typeface="Times New Roman" panose="02020603050405020304" pitchFamily="18" charset="0"/>
              </a:rPr>
              <a:t> There are many arguments for and against this, and any final argument would have to depend on the situation.</a:t>
            </a:r>
          </a:p>
          <a:p>
            <a:pPr algn="just"/>
            <a:r>
              <a:rPr lang="en-US" sz="1800" b="0" i="0" u="none" strike="noStrike" baseline="0">
                <a:latin typeface="Times New Roman" panose="02020603050405020304" pitchFamily="18" charset="0"/>
              </a:rPr>
              <a:t> As an example, an 8-bit converter would have a quantization error of </a:t>
            </a:r>
            <a:r>
              <a:rPr lang="en-US" sz="1800">
                <a:latin typeface="Times New Roman" panose="02020603050405020304" pitchFamily="18" charset="0"/>
              </a:rPr>
              <a:t>1/256</a:t>
            </a:r>
            <a:r>
              <a:rPr lang="en-US" sz="1800" b="0" i="0" u="none" strike="noStrike" baseline="0">
                <a:latin typeface="Arial" panose="020B0604020202020204" pitchFamily="34" charset="0"/>
              </a:rPr>
              <a:t>= </a:t>
            </a:r>
            <a:r>
              <a:rPr lang="en-US" sz="1800" b="0" i="0" u="none" strike="noStrike" baseline="0">
                <a:latin typeface="Times New Roman" panose="02020603050405020304" pitchFamily="18" charset="0"/>
              </a:rPr>
              <a:t>0.4 percent. </a:t>
            </a:r>
          </a:p>
          <a:p>
            <a:pPr algn="just"/>
            <a:r>
              <a:rPr lang="en-US" sz="1800" b="0" i="0" u="none" strike="noStrike" baseline="0">
                <a:latin typeface="Times New Roman" panose="02020603050405020304" pitchFamily="18" charset="0"/>
              </a:rPr>
              <a:t>It would then seem reasonable to construct this converter to an accuracy of 0.5 percent in an effort to achieve an overall accuracy of 1.0 percent. </a:t>
            </a:r>
          </a:p>
          <a:p>
            <a:pPr algn="just"/>
            <a:r>
              <a:rPr lang="en-US" sz="1800" b="0" i="0" u="none" strike="noStrike" baseline="0">
                <a:latin typeface="Times New Roman" panose="02020603050405020304" pitchFamily="18" charset="0"/>
              </a:rPr>
              <a:t>This might mean constructing the ladder to an accuracy of 0.1 percent, the comparator to an accuracy of 0.2 percent, and so on, since these errors are all accumulative.</a:t>
            </a:r>
            <a:endParaRPr lang="en-IN"/>
          </a:p>
        </p:txBody>
      </p:sp>
    </p:spTree>
    <p:extLst>
      <p:ext uri="{BB962C8B-B14F-4D97-AF65-F5344CB8AC3E}">
        <p14:creationId xmlns:p14="http://schemas.microsoft.com/office/powerpoint/2010/main" val="606731804"/>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CB877-A1C2-4592-9233-166A2DCB384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056E29DA-C87F-4B63-944C-6D85117AF6A2}"/>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79750038-5AA2-4C48-A2E5-91B8E6133A13}"/>
              </a:ext>
            </a:extLst>
          </p:cNvPr>
          <p:cNvPicPr>
            <a:picLocks noChangeAspect="1"/>
          </p:cNvPicPr>
          <p:nvPr/>
        </p:nvPicPr>
        <p:blipFill rotWithShape="1">
          <a:blip r:embed="rId2"/>
          <a:srcRect l="3333" t="38148" r="9052" b="34623"/>
          <a:stretch/>
        </p:blipFill>
        <p:spPr>
          <a:xfrm>
            <a:off x="609600" y="2038748"/>
            <a:ext cx="7361577" cy="2539771"/>
          </a:xfrm>
          <a:prstGeom prst="rect">
            <a:avLst/>
          </a:prstGeom>
        </p:spPr>
      </p:pic>
    </p:spTree>
    <p:extLst>
      <p:ext uri="{BB962C8B-B14F-4D97-AF65-F5344CB8AC3E}">
        <p14:creationId xmlns:p14="http://schemas.microsoft.com/office/powerpoint/2010/main" val="19379258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210A59-A440-47CF-91E2-F60510B85DCF}"/>
              </a:ext>
            </a:extLst>
          </p:cNvPr>
          <p:cNvSpPr>
            <a:spLocks noGrp="1"/>
          </p:cNvSpPr>
          <p:nvPr>
            <p:ph idx="1"/>
          </p:nvPr>
        </p:nvSpPr>
        <p:spPr>
          <a:xfrm>
            <a:off x="685800" y="1371600"/>
            <a:ext cx="7924800" cy="4876806"/>
          </a:xfrm>
        </p:spPr>
        <p:txBody>
          <a:bodyPr>
            <a:normAutofit/>
          </a:bodyPr>
          <a:lstStyle/>
          <a:p>
            <a:pPr algn="just"/>
            <a:r>
              <a:rPr lang="en-US" sz="1800" b="0" i="0" u="none" strike="noStrike" baseline="0">
                <a:latin typeface="Times New Roman" panose="02020603050405020304" pitchFamily="18" charset="0"/>
              </a:rPr>
              <a:t>What is now desired is a resistive divider that has three digital inputs and one analog output as shown in Fig.12.3a. </a:t>
            </a:r>
          </a:p>
          <a:p>
            <a:pPr algn="just"/>
            <a:r>
              <a:rPr lang="en-US" sz="1800" b="0" i="0" u="none" strike="noStrike" baseline="0">
                <a:latin typeface="Times New Roman" panose="02020603050405020304" pitchFamily="18" charset="0"/>
              </a:rPr>
              <a:t>Assume that the digital input levels are O </a:t>
            </a:r>
            <a:r>
              <a:rPr lang="en-US" sz="1800" b="0" i="0" u="none" strike="noStrike" baseline="0">
                <a:latin typeface="Arial" panose="020B0604020202020204" pitchFamily="34" charset="0"/>
              </a:rPr>
              <a:t>= </a:t>
            </a:r>
            <a:r>
              <a:rPr lang="en-US" sz="1800" b="0" i="0" u="none" strike="noStrike" baseline="0">
                <a:latin typeface="Times New Roman" panose="02020603050405020304" pitchFamily="18" charset="0"/>
              </a:rPr>
              <a:t>0 V and 1 </a:t>
            </a:r>
            <a:r>
              <a:rPr lang="en-US" sz="1800" b="0" i="0" u="none" strike="noStrike" baseline="0">
                <a:latin typeface="Arial" panose="020B0604020202020204" pitchFamily="34" charset="0"/>
              </a:rPr>
              <a:t>= </a:t>
            </a:r>
            <a:r>
              <a:rPr lang="en-US" sz="1800" b="0" i="0" u="none" strike="noStrike" baseline="0">
                <a:latin typeface="Times New Roman" panose="02020603050405020304" pitchFamily="18" charset="0"/>
              </a:rPr>
              <a:t>+7 </a:t>
            </a:r>
            <a:r>
              <a:rPr lang="en-US" sz="1800" b="0" i="0" u="none" strike="noStrike" baseline="0">
                <a:latin typeface="Arial" panose="020B0604020202020204" pitchFamily="34" charset="0"/>
              </a:rPr>
              <a:t>V. </a:t>
            </a:r>
          </a:p>
          <a:p>
            <a:pPr algn="just"/>
            <a:r>
              <a:rPr lang="en-US" sz="1800" b="0" i="0" u="none" strike="noStrike" baseline="0">
                <a:latin typeface="Times New Roman" panose="02020603050405020304" pitchFamily="18" charset="0"/>
              </a:rPr>
              <a:t>Now, for an input of 001, the output will be + 1 V. </a:t>
            </a:r>
          </a:p>
          <a:p>
            <a:pPr algn="just"/>
            <a:r>
              <a:rPr lang="en-US" sz="1800" b="0" i="0" u="none" strike="noStrike" baseline="0">
                <a:latin typeface="Times New Roman" panose="02020603050405020304" pitchFamily="18" charset="0"/>
              </a:rPr>
              <a:t>Similarly, an input of O 10 will provide an output of+ 2 V and an input of 100 will provide an output of +4 </a:t>
            </a:r>
            <a:r>
              <a:rPr lang="en-US" sz="1800" b="0" i="0" u="none" strike="noStrike" baseline="0">
                <a:latin typeface="Arial" panose="020B0604020202020204" pitchFamily="34" charset="0"/>
              </a:rPr>
              <a:t>V.</a:t>
            </a:r>
          </a:p>
          <a:p>
            <a:pPr algn="just"/>
            <a:r>
              <a:rPr lang="en-US" sz="1800" b="0" i="0" u="none" strike="noStrike" baseline="0">
                <a:latin typeface="Arial" panose="020B0604020202020204" pitchFamily="34" charset="0"/>
              </a:rPr>
              <a:t> </a:t>
            </a:r>
            <a:r>
              <a:rPr lang="en-US" sz="1800" b="0" i="0" u="none" strike="noStrike" baseline="0">
                <a:latin typeface="Times New Roman" panose="02020603050405020304" pitchFamily="18" charset="0"/>
              </a:rPr>
              <a:t>The digital input O 11 is seen to be a combination of the signals 001 and 010. </a:t>
            </a:r>
          </a:p>
          <a:p>
            <a:pPr algn="just"/>
            <a:r>
              <a:rPr lang="en-US" sz="1800" b="0" i="0" u="none" strike="noStrike" baseline="0">
                <a:latin typeface="Times New Roman" panose="02020603050405020304" pitchFamily="18" charset="0"/>
              </a:rPr>
              <a:t>If the+ 1 V from the 2° bit is added to the + 2 V from the 2</a:t>
            </a:r>
            <a:r>
              <a:rPr lang="en-US" sz="1800" b="0" i="0" u="none" strike="noStrike" baseline="30000">
                <a:latin typeface="Times New Roman" panose="02020603050405020304" pitchFamily="18" charset="0"/>
              </a:rPr>
              <a:t>1</a:t>
            </a:r>
            <a:r>
              <a:rPr lang="en-US" sz="1800" b="0" i="0" u="none" strike="noStrike" baseline="0">
                <a:latin typeface="Times New Roman" panose="02020603050405020304" pitchFamily="18" charset="0"/>
              </a:rPr>
              <a:t> bit, the desired + 3 V output for the 011 input is achieved. </a:t>
            </a:r>
          </a:p>
          <a:p>
            <a:pPr algn="just"/>
            <a:r>
              <a:rPr lang="en-US" sz="1800" b="0" i="0" u="none" strike="noStrike" baseline="0">
                <a:latin typeface="Times New Roman" panose="02020603050405020304" pitchFamily="18" charset="0"/>
              </a:rPr>
              <a:t>The other desired voltage levels are shown in Fig. 12.3b; they, too, are additive combinations of voltages.</a:t>
            </a:r>
            <a:endParaRPr lang="en-IN"/>
          </a:p>
        </p:txBody>
      </p:sp>
    </p:spTree>
    <p:extLst>
      <p:ext uri="{BB962C8B-B14F-4D97-AF65-F5344CB8AC3E}">
        <p14:creationId xmlns:p14="http://schemas.microsoft.com/office/powerpoint/2010/main" val="386377421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D0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2827</TotalTime>
  <Words>7677</Words>
  <Application>Microsoft Office PowerPoint</Application>
  <PresentationFormat>On-screen Show (4:3)</PresentationFormat>
  <Paragraphs>381</Paragraphs>
  <Slides>89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89</vt:i4>
      </vt:variant>
    </vt:vector>
  </HeadingPairs>
  <TitlesOfParts>
    <vt:vector size="94" baseType="lpstr">
      <vt:lpstr>Arial</vt:lpstr>
      <vt:lpstr>Century Gothic</vt:lpstr>
      <vt:lpstr>Times New Roman</vt:lpstr>
      <vt:lpstr>Wingdings 3</vt:lpstr>
      <vt:lpstr>Ion</vt:lpstr>
      <vt:lpstr>D/A CONVERSION  &amp;   A/D CONVERSION</vt:lpstr>
      <vt:lpstr>PowerPoint Presentation</vt:lpstr>
      <vt:lpstr>VARIABLE, RESISTOR NETWORKS</vt:lpstr>
      <vt:lpstr>Binary Equivalent Weight</vt:lpstr>
      <vt:lpstr>PowerPoint Presentation</vt:lpstr>
      <vt:lpstr>PowerPoint Presentation</vt:lpstr>
      <vt:lpstr>PowerPoint Presentation</vt:lpstr>
      <vt:lpstr>Resistive Divider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BINARY LADDERS</vt:lpstr>
      <vt:lpstr>PowerPoint Presentation</vt:lpstr>
      <vt:lpstr>PowerPoint Presentation</vt:lpstr>
      <vt:lpstr>PowerPoint Presentation</vt:lpstr>
      <vt:lpstr>PowerPoint Presentation</vt:lpstr>
      <vt:lpstr>We can use the resistance characteristics of the ladder to determine the output voltages for the various digital inputs.   First, assume that the digital input signal is 1000.   With this input signal, the binary ladder can be drawn as shown in Fig. 12.8a.   Since there are no voltage sources to the left of node D, the entire network to the left of this node can be replaced by a resistance of 2R to form the equivalent circuit shown in Fig. 12.8b.  From this equivalent circuit, it can be easily seen that the output voltage is</vt:lpstr>
      <vt:lpstr>To determine the output voltage due to the second MSB, assume a digital input signal of O 100.   This can be represented by the circuit shown in Fig. 12.9a.   Since there are no voltage sources to the left of node C, the entire network to the left of this node can be replaced by a resistance of 2R, as shown in Fig. 12.9b. </vt:lpstr>
      <vt:lpstr>PowerPoint Presentation</vt:lpstr>
      <vt:lpstr>PowerPoint Presentation</vt:lpstr>
      <vt:lpstr>PowerPoint Presentation</vt:lpstr>
      <vt:lpstr>PowerPoint Presentation</vt:lpstr>
      <vt:lpstr>D/A CONVERTER</vt:lpstr>
      <vt:lpstr>PowerPoint Presentation</vt:lpstr>
      <vt:lpstr>PowerPoint Presentation</vt:lpstr>
      <vt:lpstr>PowerPoint Presentation</vt:lpstr>
      <vt:lpstr>MULTIPLE SIGNALS</vt:lpstr>
      <vt:lpstr>PowerPoint Presentation</vt:lpstr>
      <vt:lpstr>Sample and Hold Circuit </vt:lpstr>
      <vt:lpstr>PowerPoint Presentation</vt:lpstr>
      <vt:lpstr>PowerPoint Presentation</vt:lpstr>
      <vt:lpstr>D/A CONVERTER TESTING</vt:lpstr>
      <vt:lpstr>PowerPoint Presentation</vt:lpstr>
      <vt:lpstr>PowerPoint Presentation</vt:lpstr>
      <vt:lpstr>PowerPoint Presentation</vt:lpstr>
      <vt:lpstr>PowerPoint Presentation</vt:lpstr>
      <vt:lpstr>AVAILABLE D/A CONVERTER</vt:lpstr>
      <vt:lpstr>Available D/A Converters</vt:lpstr>
      <vt:lpstr>PowerPoint Presentation</vt:lpstr>
      <vt:lpstr>PowerPoint Presentation</vt:lpstr>
      <vt:lpstr>PowerPoint Presentation</vt:lpstr>
      <vt:lpstr>PowerPoint Presentation</vt:lpstr>
      <vt:lpstr>D/A ACCURACY AND RESOLUTION</vt:lpstr>
      <vt:lpstr>PowerPoint Presentation</vt:lpstr>
      <vt:lpstr>PowerPoint Presentation</vt:lpstr>
      <vt:lpstr>PowerPoint Presentation</vt:lpstr>
      <vt:lpstr>SIMULTANEOUS A/ D CONVERTER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COUNTER TYPE A/D CONVERTER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CONTINUOUS A/D CONVERTER</vt:lpstr>
      <vt:lpstr>PowerPoint Presentation</vt:lpstr>
      <vt:lpstr>PowerPoint Presentation</vt:lpstr>
      <vt:lpstr>PowerPoint Presentation</vt:lpstr>
      <vt:lpstr>A/D TECHNIQUES</vt:lpstr>
      <vt:lpstr>Successive Approximation</vt:lpstr>
      <vt:lpstr>PowerPoint Presentation</vt:lpstr>
      <vt:lpstr>PowerPoint Presentation</vt:lpstr>
      <vt:lpstr>PowerPoint Presentation</vt:lpstr>
      <vt:lpstr>PowerPoint Presentation</vt:lpstr>
      <vt:lpstr>The ADC0804</vt:lpstr>
      <vt:lpstr>PowerPoint Presentation</vt:lpstr>
      <vt:lpstr>Section Counters</vt:lpstr>
      <vt:lpstr>PowerPoint Presentation</vt:lpstr>
      <vt:lpstr>A/D Accuracy and Resolution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avinash kc</cp:lastModifiedBy>
  <cp:revision>98</cp:revision>
  <dcterms:created xsi:type="dcterms:W3CDTF">2018-10-29T04:54:21Z</dcterms:created>
  <dcterms:modified xsi:type="dcterms:W3CDTF">2023-01-27T04:20:40Z</dcterms:modified>
</cp:coreProperties>
</file>

<file path=docProps/thumbnail.jpeg>
</file>